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57" r:id="rId4"/>
    <p:sldId id="259" r:id="rId5"/>
    <p:sldId id="268" r:id="rId6"/>
    <p:sldId id="265" r:id="rId7"/>
    <p:sldId id="317" r:id="rId8"/>
    <p:sldId id="318" r:id="rId9"/>
    <p:sldId id="309" r:id="rId10"/>
    <p:sldId id="310" r:id="rId11"/>
    <p:sldId id="270" r:id="rId12"/>
    <p:sldId id="271" r:id="rId13"/>
    <p:sldId id="272" r:id="rId14"/>
    <p:sldId id="261" r:id="rId15"/>
    <p:sldId id="314" r:id="rId16"/>
    <p:sldId id="315" r:id="rId17"/>
    <p:sldId id="273" r:id="rId18"/>
    <p:sldId id="311" r:id="rId19"/>
    <p:sldId id="275" r:id="rId20"/>
    <p:sldId id="316" r:id="rId21"/>
    <p:sldId id="322" r:id="rId22"/>
    <p:sldId id="296" r:id="rId23"/>
    <p:sldId id="297" r:id="rId24"/>
    <p:sldId id="299" r:id="rId25"/>
    <p:sldId id="300" r:id="rId26"/>
    <p:sldId id="320" r:id="rId27"/>
    <p:sldId id="321" r:id="rId28"/>
    <p:sldId id="312" r:id="rId29"/>
    <p:sldId id="313" r:id="rId30"/>
    <p:sldId id="319" r:id="rId31"/>
    <p:sldId id="263" r:id="rId32"/>
    <p:sldId id="267" r:id="rId33"/>
  </p:sldIdLst>
  <p:sldSz cx="18288000" cy="10287000"/>
  <p:notesSz cx="6858000" cy="9144000"/>
  <p:embeddedFontLst>
    <p:embeddedFont>
      <p:font typeface="Arial Narrow" panose="020B0606020202030204" pitchFamily="34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mbria" panose="02040503050406030204" pitchFamily="18" charset="0"/>
      <p:regular r:id="rId43"/>
      <p:bold r:id="rId44"/>
      <p:italic r:id="rId45"/>
      <p:boldItalic r:id="rId46"/>
    </p:embeddedFont>
    <p:embeddedFont>
      <p:font typeface="Cocomat Pro Heavy" panose="020B0604020202020204" charset="0"/>
      <p:regular r:id="rId47"/>
    </p:embeddedFont>
    <p:embeddedFont>
      <p:font typeface="Montserrat Classic Bold" panose="020B0604020202020204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2541" autoAdjust="0"/>
  </p:normalViewPr>
  <p:slideViewPr>
    <p:cSldViewPr>
      <p:cViewPr varScale="1">
        <p:scale>
          <a:sx n="50" d="100"/>
          <a:sy n="50" d="100"/>
        </p:scale>
        <p:origin x="888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6930D-CE7F-4D49-9C66-591926EC288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694BF-E2F8-42BE-A3E2-612E96D11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59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We are trying to detect Covid-19 with different way of X-ray.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Trying to find an alternative to the PCR that enables us to detect these diseases in an easy and accessible way for everyone.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694BF-E2F8-42BE-A3E2-612E96D110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337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282A5-42DF-4E78-9607-5672FDC746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11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gamma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694BF-E2F8-42BE-A3E2-612E96D1105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37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gamma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694BF-E2F8-42BE-A3E2-612E96D110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82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Limitation of VGG19 was that the storage of the model was 1.5G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694BF-E2F8-42BE-A3E2-612E96D1105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66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13.svg"/><Relationship Id="rId7" Type="http://schemas.openxmlformats.org/officeDocument/2006/relationships/image" Target="../media/image26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2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56101" y="-6966587"/>
            <a:ext cx="13398375" cy="12377222"/>
          </a:xfrm>
          <a:custGeom>
            <a:avLst/>
            <a:gdLst/>
            <a:ahLst/>
            <a:cxnLst/>
            <a:rect l="l" t="t" r="r" b="b"/>
            <a:pathLst>
              <a:path w="13398375" h="12377222">
                <a:moveTo>
                  <a:pt x="0" y="0"/>
                </a:moveTo>
                <a:lnTo>
                  <a:pt x="13398376" y="0"/>
                </a:lnTo>
                <a:lnTo>
                  <a:pt x="13398376" y="12377222"/>
                </a:lnTo>
                <a:lnTo>
                  <a:pt x="0" y="12377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179" r="-21183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flipH="1">
            <a:off x="627094" y="534271"/>
            <a:ext cx="7726011" cy="9752729"/>
          </a:xfrm>
          <a:custGeom>
            <a:avLst/>
            <a:gdLst/>
            <a:ahLst/>
            <a:cxnLst/>
            <a:rect l="l" t="t" r="r" b="b"/>
            <a:pathLst>
              <a:path w="7726011" h="9752729">
                <a:moveTo>
                  <a:pt x="7726011" y="0"/>
                </a:moveTo>
                <a:lnTo>
                  <a:pt x="0" y="0"/>
                </a:lnTo>
                <a:lnTo>
                  <a:pt x="0" y="9752729"/>
                </a:lnTo>
                <a:lnTo>
                  <a:pt x="7726011" y="9752729"/>
                </a:lnTo>
                <a:lnTo>
                  <a:pt x="772601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353105" y="1323282"/>
            <a:ext cx="8555602" cy="137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36"/>
              </a:lnSpc>
            </a:pPr>
            <a:r>
              <a:rPr lang="en-US" sz="9600" dirty="0">
                <a:solidFill>
                  <a:srgbClr val="05066D"/>
                </a:solidFill>
                <a:latin typeface="Cocomat Pro Heavy"/>
              </a:rPr>
              <a:t>COVAX</a:t>
            </a:r>
            <a:endParaRPr lang="en-US" sz="8800" dirty="0">
              <a:solidFill>
                <a:srgbClr val="05066D"/>
              </a:solidFill>
              <a:latin typeface="Cocomat Pro Heavy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0" y="6006120"/>
            <a:ext cx="18288000" cy="6906869"/>
          </a:xfrm>
          <a:custGeom>
            <a:avLst/>
            <a:gdLst/>
            <a:ahLst/>
            <a:cxnLst/>
            <a:rect l="l" t="t" r="r" b="b"/>
            <a:pathLst>
              <a:path w="18288000" h="6906869">
                <a:moveTo>
                  <a:pt x="0" y="0"/>
                </a:moveTo>
                <a:lnTo>
                  <a:pt x="18288000" y="0"/>
                </a:lnTo>
                <a:lnTo>
                  <a:pt x="18288000" y="6906869"/>
                </a:lnTo>
                <a:lnTo>
                  <a:pt x="0" y="69068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F955C4E3-9D03-2788-E861-A84B26414F9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7" r="60528" b="18248"/>
          <a:stretch/>
        </p:blipFill>
        <p:spPr>
          <a:xfrm>
            <a:off x="6428359" y="1106054"/>
            <a:ext cx="1746496" cy="1538483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79BF178-7F8E-44BB-E26A-069E75B21795}"/>
              </a:ext>
            </a:extLst>
          </p:cNvPr>
          <p:cNvSpPr/>
          <p:nvPr/>
        </p:nvSpPr>
        <p:spPr>
          <a:xfrm>
            <a:off x="9420218" y="3909823"/>
            <a:ext cx="6421376" cy="292446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defTabSz="609630"/>
            <a:r>
              <a:rPr lang="en-US" sz="4000" b="1" spc="-155" dirty="0">
                <a:solidFill>
                  <a:srgbClr val="12294E"/>
                </a:solidFill>
                <a:latin typeface="Calibri"/>
              </a:rPr>
              <a:t>Supervised by : </a:t>
            </a:r>
          </a:p>
          <a:p>
            <a:pPr marL="304815" indent="-304815" defTabSz="609630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</a:rPr>
              <a:t>Dr.  Ahmed Farouk</a:t>
            </a:r>
          </a:p>
          <a:p>
            <a:pPr marL="304815" indent="-304815" defTabSz="609630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</a:rPr>
              <a:t>Dr.  Eman Hossny </a:t>
            </a:r>
          </a:p>
          <a:p>
            <a:pPr marL="304815" indent="-304815" defTabSz="609630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</a:rPr>
              <a:t>TA  Eng. Hassan Murad</a:t>
            </a:r>
          </a:p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225F91-A136-5519-5546-2401DE0684CA}"/>
              </a:ext>
            </a:extLst>
          </p:cNvPr>
          <p:cNvSpPr txBox="1"/>
          <p:nvPr/>
        </p:nvSpPr>
        <p:spPr>
          <a:xfrm>
            <a:off x="7824643" y="2691249"/>
            <a:ext cx="7538002" cy="467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kern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Detecting Covid-19 with ECG and deep learning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04061" flipH="1" flipV="1">
            <a:off x="16457709" y="6800282"/>
            <a:ext cx="4991149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4991149" y="7541572"/>
                </a:moveTo>
                <a:lnTo>
                  <a:pt x="0" y="7541572"/>
                </a:lnTo>
                <a:lnTo>
                  <a:pt x="0" y="0"/>
                </a:lnTo>
                <a:lnTo>
                  <a:pt x="4991149" y="0"/>
                </a:lnTo>
                <a:lnTo>
                  <a:pt x="4991149" y="7541572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5971693" flipH="1" flipV="1">
            <a:off x="14177880" y="-5553783"/>
            <a:ext cx="8220239" cy="12420690"/>
          </a:xfrm>
          <a:custGeom>
            <a:avLst/>
            <a:gdLst/>
            <a:ahLst/>
            <a:cxnLst/>
            <a:rect l="l" t="t" r="r" b="b"/>
            <a:pathLst>
              <a:path w="8220239" h="12420690">
                <a:moveTo>
                  <a:pt x="8220239" y="12420690"/>
                </a:moveTo>
                <a:lnTo>
                  <a:pt x="0" y="12420690"/>
                </a:lnTo>
                <a:lnTo>
                  <a:pt x="0" y="0"/>
                </a:lnTo>
                <a:lnTo>
                  <a:pt x="8220239" y="0"/>
                </a:lnTo>
                <a:lnTo>
                  <a:pt x="8220239" y="1242069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B8265-BEB3-A2CF-F140-C0907C30E07B}"/>
              </a:ext>
            </a:extLst>
          </p:cNvPr>
          <p:cNvSpPr txBox="1"/>
          <p:nvPr/>
        </p:nvSpPr>
        <p:spPr>
          <a:xfrm>
            <a:off x="457200" y="203695"/>
            <a:ext cx="1234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002060"/>
                </a:solidFill>
                <a:latin typeface="Cocomat Pro Heavy"/>
              </a:rPr>
              <a:t>Project Pipeline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6406A-D1DC-4BFC-3A72-C2A7163084B3}"/>
              </a:ext>
            </a:extLst>
          </p:cNvPr>
          <p:cNvSpPr txBox="1"/>
          <p:nvPr/>
        </p:nvSpPr>
        <p:spPr>
          <a:xfrm>
            <a:off x="571500" y="1600439"/>
            <a:ext cx="6134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</a:rPr>
              <a:t>Phase 2 Deployment 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3CBA88-C881-2A53-314B-771EE6CB6756}"/>
              </a:ext>
            </a:extLst>
          </p:cNvPr>
          <p:cNvCxnSpPr>
            <a:cxnSpLocks/>
          </p:cNvCxnSpPr>
          <p:nvPr/>
        </p:nvCxnSpPr>
        <p:spPr>
          <a:xfrm flipV="1">
            <a:off x="626022" y="1541962"/>
            <a:ext cx="13227372" cy="58477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llout: Right Arrow 3">
            <a:extLst>
              <a:ext uri="{FF2B5EF4-FFF2-40B4-BE49-F238E27FC236}">
                <a16:creationId xmlns:a16="http://schemas.microsoft.com/office/drawing/2014/main" id="{FEF46C76-FE3F-97C3-C812-D903869B8C56}"/>
              </a:ext>
            </a:extLst>
          </p:cNvPr>
          <p:cNvSpPr/>
          <p:nvPr/>
        </p:nvSpPr>
        <p:spPr>
          <a:xfrm>
            <a:off x="457200" y="4748004"/>
            <a:ext cx="3352144" cy="2472445"/>
          </a:xfrm>
          <a:prstGeom prst="rightArrowCallout">
            <a:avLst>
              <a:gd name="adj1" fmla="val 16036"/>
              <a:gd name="adj2" fmla="val 14916"/>
              <a:gd name="adj3" fmla="val 25000"/>
              <a:gd name="adj4" fmla="val 649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Upload</a:t>
            </a:r>
          </a:p>
          <a:p>
            <a:pPr algn="ctr"/>
            <a:r>
              <a:rPr lang="en-US" sz="4400" b="1" dirty="0"/>
              <a:t> Image</a:t>
            </a:r>
          </a:p>
        </p:txBody>
      </p:sp>
      <p:sp>
        <p:nvSpPr>
          <p:cNvPr id="11" name="Callout: Right Arrow 10">
            <a:extLst>
              <a:ext uri="{FF2B5EF4-FFF2-40B4-BE49-F238E27FC236}">
                <a16:creationId xmlns:a16="http://schemas.microsoft.com/office/drawing/2014/main" id="{A999F840-89C7-7198-61E0-202616CA328D}"/>
              </a:ext>
            </a:extLst>
          </p:cNvPr>
          <p:cNvSpPr/>
          <p:nvPr/>
        </p:nvSpPr>
        <p:spPr>
          <a:xfrm>
            <a:off x="3943642" y="4748004"/>
            <a:ext cx="4190908" cy="2472445"/>
          </a:xfrm>
          <a:prstGeom prst="rightArrowCallout">
            <a:avLst>
              <a:gd name="adj1" fmla="val 16036"/>
              <a:gd name="adj2" fmla="val 14329"/>
              <a:gd name="adj3" fmla="val 36741"/>
              <a:gd name="adj4" fmla="val 649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Processing the image</a:t>
            </a:r>
          </a:p>
        </p:txBody>
      </p:sp>
      <p:sp>
        <p:nvSpPr>
          <p:cNvPr id="14" name="Callout: Right Arrow 13">
            <a:extLst>
              <a:ext uri="{FF2B5EF4-FFF2-40B4-BE49-F238E27FC236}">
                <a16:creationId xmlns:a16="http://schemas.microsoft.com/office/drawing/2014/main" id="{0029CEA2-48BC-6253-C8EE-84020FB347EE}"/>
              </a:ext>
            </a:extLst>
          </p:cNvPr>
          <p:cNvSpPr/>
          <p:nvPr/>
        </p:nvSpPr>
        <p:spPr>
          <a:xfrm>
            <a:off x="8268848" y="4712557"/>
            <a:ext cx="4190908" cy="2507892"/>
          </a:xfrm>
          <a:prstGeom prst="rightArrowCallout">
            <a:avLst>
              <a:gd name="adj1" fmla="val 18384"/>
              <a:gd name="adj2" fmla="val 14916"/>
              <a:gd name="adj3" fmla="val 36741"/>
              <a:gd name="adj4" fmla="val 649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Upload to the Model</a:t>
            </a:r>
          </a:p>
        </p:txBody>
      </p:sp>
      <p:sp>
        <p:nvSpPr>
          <p:cNvPr id="16" name="Scroll: Horizontal 15">
            <a:extLst>
              <a:ext uri="{FF2B5EF4-FFF2-40B4-BE49-F238E27FC236}">
                <a16:creationId xmlns:a16="http://schemas.microsoft.com/office/drawing/2014/main" id="{2D439D11-2730-8178-DE46-85C25D96B70E}"/>
              </a:ext>
            </a:extLst>
          </p:cNvPr>
          <p:cNvSpPr/>
          <p:nvPr/>
        </p:nvSpPr>
        <p:spPr>
          <a:xfrm>
            <a:off x="8268848" y="7333459"/>
            <a:ext cx="2687303" cy="1044209"/>
          </a:xfrm>
          <a:prstGeom prst="horizontalScroll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</a:rPr>
              <a:t>EfficientNet</a:t>
            </a:r>
            <a:r>
              <a:rPr lang="en-US" sz="2800" b="1" dirty="0">
                <a:solidFill>
                  <a:srgbClr val="002060"/>
                </a:solidFill>
              </a:rPr>
              <a:t> B3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073C-6412-BE6A-ABE8-EF1EE42FD0ED}"/>
              </a:ext>
            </a:extLst>
          </p:cNvPr>
          <p:cNvSpPr/>
          <p:nvPr/>
        </p:nvSpPr>
        <p:spPr>
          <a:xfrm>
            <a:off x="12598970" y="4652255"/>
            <a:ext cx="3060261" cy="2507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Predict and display the result </a:t>
            </a:r>
          </a:p>
        </p:txBody>
      </p:sp>
      <p:sp>
        <p:nvSpPr>
          <p:cNvPr id="19" name="Scroll: Horizontal 18">
            <a:extLst>
              <a:ext uri="{FF2B5EF4-FFF2-40B4-BE49-F238E27FC236}">
                <a16:creationId xmlns:a16="http://schemas.microsoft.com/office/drawing/2014/main" id="{B06E4F6F-68F9-E6D1-FE67-6E4030AC5C31}"/>
              </a:ext>
            </a:extLst>
          </p:cNvPr>
          <p:cNvSpPr/>
          <p:nvPr/>
        </p:nvSpPr>
        <p:spPr>
          <a:xfrm>
            <a:off x="13009820" y="7087762"/>
            <a:ext cx="3909440" cy="3124201"/>
          </a:xfrm>
          <a:prstGeom prst="horizontalScroll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One of these: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Covid-19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Myocardial Infarction.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Abnormal Heart Beats.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Recovered Myocardial infarction.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Normal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EDA902-9288-67FC-9331-36FD8CA747A2}"/>
              </a:ext>
            </a:extLst>
          </p:cNvPr>
          <p:cNvSpPr txBox="1"/>
          <p:nvPr/>
        </p:nvSpPr>
        <p:spPr>
          <a:xfrm>
            <a:off x="838200" y="2431436"/>
            <a:ext cx="130151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dirty="0"/>
              <a:t>First user must make an account and login to the website or the mobile application:</a:t>
            </a:r>
          </a:p>
        </p:txBody>
      </p:sp>
    </p:spTree>
    <p:extLst>
      <p:ext uri="{BB962C8B-B14F-4D97-AF65-F5344CB8AC3E}">
        <p14:creationId xmlns:p14="http://schemas.microsoft.com/office/powerpoint/2010/main" val="1720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4" grpId="0" animBg="1"/>
      <p:bldP spid="16" grpId="0" animBg="1"/>
      <p:bldP spid="16" grpId="1" animBg="1"/>
      <p:bldP spid="18" grpId="0" animBg="1"/>
      <p:bldP spid="19" grpId="0" animBg="1"/>
      <p:bldP spid="1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461103" y="1928398"/>
            <a:ext cx="16916400" cy="8168101"/>
            <a:chOff x="0" y="0"/>
            <a:chExt cx="1268996" cy="2980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8996" cy="298010"/>
            </a:xfrm>
            <a:custGeom>
              <a:avLst/>
              <a:gdLst/>
              <a:ahLst/>
              <a:cxnLst/>
              <a:rect l="l" t="t" r="r" b="b"/>
              <a:pathLst>
                <a:path w="1268996" h="298010">
                  <a:moveTo>
                    <a:pt x="97308" y="0"/>
                  </a:moveTo>
                  <a:lnTo>
                    <a:pt x="1171687" y="0"/>
                  </a:lnTo>
                  <a:cubicBezTo>
                    <a:pt x="1197495" y="0"/>
                    <a:pt x="1222246" y="10252"/>
                    <a:pt x="1240495" y="28501"/>
                  </a:cubicBezTo>
                  <a:cubicBezTo>
                    <a:pt x="1258744" y="46750"/>
                    <a:pt x="1268996" y="71501"/>
                    <a:pt x="1268996" y="97308"/>
                  </a:cubicBezTo>
                  <a:lnTo>
                    <a:pt x="1268996" y="200702"/>
                  </a:lnTo>
                  <a:cubicBezTo>
                    <a:pt x="1268996" y="254444"/>
                    <a:pt x="1225429" y="298010"/>
                    <a:pt x="1171687" y="298010"/>
                  </a:cubicBezTo>
                  <a:lnTo>
                    <a:pt x="97308" y="298010"/>
                  </a:lnTo>
                  <a:cubicBezTo>
                    <a:pt x="43566" y="298010"/>
                    <a:pt x="0" y="254444"/>
                    <a:pt x="0" y="200702"/>
                  </a:cubicBezTo>
                  <a:lnTo>
                    <a:pt x="0" y="97308"/>
                  </a:lnTo>
                  <a:cubicBezTo>
                    <a:pt x="0" y="43566"/>
                    <a:pt x="43566" y="0"/>
                    <a:pt x="97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17228" y="466925"/>
            <a:ext cx="9036227" cy="117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6978" dirty="0">
                <a:solidFill>
                  <a:srgbClr val="05066D"/>
                </a:solidFill>
                <a:latin typeface="Cocomat Pro Heavy"/>
              </a:rPr>
              <a:t>Dataset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>
            <a:cxnSpLocks/>
          </p:cNvCxnSpPr>
          <p:nvPr/>
        </p:nvCxnSpPr>
        <p:spPr>
          <a:xfrm>
            <a:off x="717228" y="1692772"/>
            <a:ext cx="43881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2">
            <a:extLst>
              <a:ext uri="{FF2B5EF4-FFF2-40B4-BE49-F238E27FC236}">
                <a16:creationId xmlns:a16="http://schemas.microsoft.com/office/drawing/2014/main" id="{96C6DABF-C15C-1B00-6449-0C244FD22BAA}"/>
              </a:ext>
            </a:extLst>
          </p:cNvPr>
          <p:cNvSpPr/>
          <p:nvPr/>
        </p:nvSpPr>
        <p:spPr>
          <a:xfrm rot="7289492">
            <a:off x="14690068" y="-3967108"/>
            <a:ext cx="5374870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CC8B24-E294-785D-55FF-B1B5E8EDA215}"/>
              </a:ext>
            </a:extLst>
          </p:cNvPr>
          <p:cNvSpPr txBox="1"/>
          <p:nvPr/>
        </p:nvSpPr>
        <p:spPr>
          <a:xfrm>
            <a:off x="1752600" y="2449291"/>
            <a:ext cx="14630400" cy="67710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90510" indent="-19051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Dataset consists of ECG images and has been combined from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kaggle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&amp; science-direct</a:t>
            </a:r>
          </a:p>
          <a:p>
            <a:pPr marL="647710" lvl="1" indent="-19051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It is a graphic tracing of electrical patterns produced by the heart. </a:t>
            </a:r>
            <a:endParaRPr lang="en-US" sz="2800" dirty="0">
              <a:solidFill>
                <a:srgbClr val="BDC1C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solidFill>
                <a:srgbClr val="BDC1C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Dataset consists of 5 classes </a:t>
            </a:r>
          </a:p>
          <a:p>
            <a:pPr marL="647710" lvl="1" indent="-19051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COVID-19 Patients, </a:t>
            </a:r>
          </a:p>
          <a:p>
            <a:pPr marL="647710" lvl="1" indent="-19051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Myocardial Infarction (heart attack) Patients, </a:t>
            </a:r>
          </a:p>
          <a:p>
            <a:pPr marL="647710" lvl="1" indent="-19051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Patient that have abnormal heart beats, Patient that have History of MI, Normal Person). </a:t>
            </a: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dataset consists of 1794 images: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09770" lvl="4" indent="-19051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1409770" lvl="4" indent="-19051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1409770" lvl="4" indent="-19051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1409770" lvl="4" indent="-19051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1104955" lvl="3" indent="-19051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en-US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</a:rPr>
              <a:t> </a:t>
            </a:r>
            <a:endParaRPr lang="ar-EG" dirty="0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AD319ACD-7D64-765B-74A0-AE41EB5C6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408737"/>
              </p:ext>
            </p:extLst>
          </p:nvPr>
        </p:nvGraphicFramePr>
        <p:xfrm>
          <a:off x="4004403" y="7273727"/>
          <a:ext cx="9829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4900">
                  <a:extLst>
                    <a:ext uri="{9D8B030D-6E8A-4147-A177-3AD203B41FA5}">
                      <a16:colId xmlns:a16="http://schemas.microsoft.com/office/drawing/2014/main" val="4081964112"/>
                    </a:ext>
                  </a:extLst>
                </a:gridCol>
                <a:gridCol w="4914900">
                  <a:extLst>
                    <a:ext uri="{9D8B030D-6E8A-4147-A177-3AD203B41FA5}">
                      <a16:colId xmlns:a16="http://schemas.microsoft.com/office/drawing/2014/main" val="1455894060"/>
                    </a:ext>
                  </a:extLst>
                </a:gridCol>
              </a:tblGrid>
              <a:tr h="4049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Covid-19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 images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116742"/>
                  </a:ext>
                </a:extLst>
              </a:tr>
              <a:tr h="404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Myocardial Infarction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382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images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629806"/>
                  </a:ext>
                </a:extLst>
              </a:tr>
              <a:tr h="404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abnormal heart beats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390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images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505975"/>
                  </a:ext>
                </a:extLst>
              </a:tr>
              <a:tr h="404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History of 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382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images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640323"/>
                  </a:ext>
                </a:extLst>
              </a:tr>
              <a:tr h="404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390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images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037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831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717228" y="466925"/>
            <a:ext cx="11779572" cy="1176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6978" dirty="0">
                <a:solidFill>
                  <a:srgbClr val="05066D"/>
                </a:solidFill>
                <a:latin typeface="Cocomat Pro Heavy"/>
              </a:rPr>
              <a:t>Sample of the dataset 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>
            <a:cxnSpLocks/>
          </p:cNvCxnSpPr>
          <p:nvPr/>
        </p:nvCxnSpPr>
        <p:spPr>
          <a:xfrm>
            <a:off x="717228" y="1643786"/>
            <a:ext cx="97983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2">
            <a:extLst>
              <a:ext uri="{FF2B5EF4-FFF2-40B4-BE49-F238E27FC236}">
                <a16:creationId xmlns:a16="http://schemas.microsoft.com/office/drawing/2014/main" id="{96C6DABF-C15C-1B00-6449-0C244FD22BAA}"/>
              </a:ext>
            </a:extLst>
          </p:cNvPr>
          <p:cNvSpPr/>
          <p:nvPr/>
        </p:nvSpPr>
        <p:spPr>
          <a:xfrm rot="7289492">
            <a:off x="14690068" y="-3967108"/>
            <a:ext cx="5374870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894F4D-C937-A7D5-AB9F-B74A349CBC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4"/>
          <a:stretch/>
        </p:blipFill>
        <p:spPr>
          <a:xfrm>
            <a:off x="717228" y="2263643"/>
            <a:ext cx="4103204" cy="31621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1" name="Group 12">
            <a:extLst>
              <a:ext uri="{FF2B5EF4-FFF2-40B4-BE49-F238E27FC236}">
                <a16:creationId xmlns:a16="http://schemas.microsoft.com/office/drawing/2014/main" id="{E5357AD8-8A2E-F747-1458-04D88F07805A}"/>
              </a:ext>
            </a:extLst>
          </p:cNvPr>
          <p:cNvGrpSpPr/>
          <p:nvPr/>
        </p:nvGrpSpPr>
        <p:grpSpPr>
          <a:xfrm>
            <a:off x="1524000" y="5295900"/>
            <a:ext cx="2118915" cy="740135"/>
            <a:chOff x="529875" y="51713"/>
            <a:chExt cx="1424239" cy="422960"/>
          </a:xfrm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0C71160A-259A-C416-B9C2-B7CA8605ABB0}"/>
                </a:ext>
              </a:extLst>
            </p:cNvPr>
            <p:cNvSpPr/>
            <p:nvPr/>
          </p:nvSpPr>
          <p:spPr>
            <a:xfrm>
              <a:off x="529875" y="51713"/>
              <a:ext cx="1424239" cy="422960"/>
            </a:xfrm>
            <a:custGeom>
              <a:avLst/>
              <a:gdLst/>
              <a:ahLst/>
              <a:cxnLst/>
              <a:rect l="l" t="t" r="r" b="b"/>
              <a:pathLst>
                <a:path w="1626109" h="660400">
                  <a:moveTo>
                    <a:pt x="150164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01649" y="0"/>
                  </a:lnTo>
                  <a:cubicBezTo>
                    <a:pt x="1570229" y="0"/>
                    <a:pt x="1626109" y="55880"/>
                    <a:pt x="1626109" y="124460"/>
                  </a:cubicBezTo>
                  <a:lnTo>
                    <a:pt x="1626109" y="535940"/>
                  </a:lnTo>
                  <a:cubicBezTo>
                    <a:pt x="1626109" y="604520"/>
                    <a:pt x="1570229" y="660400"/>
                    <a:pt x="1501649" y="660400"/>
                  </a:cubicBezTo>
                  <a:close/>
                </a:path>
              </a:pathLst>
            </a:custGeom>
            <a:solidFill>
              <a:srgbClr val="12294E">
                <a:alpha val="84706"/>
              </a:srgbClr>
            </a:solidFill>
          </p:spPr>
          <p:txBody>
            <a:bodyPr/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 Covid-19</a:t>
              </a:r>
              <a:endParaRPr lang="ar-EG" sz="2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31139C3-8AD9-62C8-139B-CFD01C5E71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" t="17813" r="-42" b="2593"/>
          <a:stretch/>
        </p:blipFill>
        <p:spPr>
          <a:xfrm>
            <a:off x="11522669" y="2249355"/>
            <a:ext cx="4360899" cy="30412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D05F7C78-9862-7B3E-373A-8D84366C159D}"/>
              </a:ext>
            </a:extLst>
          </p:cNvPr>
          <p:cNvGrpSpPr/>
          <p:nvPr/>
        </p:nvGrpSpPr>
        <p:grpSpPr>
          <a:xfrm>
            <a:off x="12318679" y="5114758"/>
            <a:ext cx="2997521" cy="921277"/>
            <a:chOff x="-21861" y="1342328"/>
            <a:chExt cx="1626109" cy="6604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466DA26-C483-1962-8AC0-2F1F66455F02}"/>
                </a:ext>
              </a:extLst>
            </p:cNvPr>
            <p:cNvSpPr/>
            <p:nvPr/>
          </p:nvSpPr>
          <p:spPr>
            <a:xfrm>
              <a:off x="-21861" y="1342328"/>
              <a:ext cx="1626109" cy="660400"/>
            </a:xfrm>
            <a:custGeom>
              <a:avLst/>
              <a:gdLst/>
              <a:ahLst/>
              <a:cxnLst/>
              <a:rect l="l" t="t" r="r" b="b"/>
              <a:pathLst>
                <a:path w="1626109" h="660400">
                  <a:moveTo>
                    <a:pt x="150164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01649" y="0"/>
                  </a:lnTo>
                  <a:cubicBezTo>
                    <a:pt x="1570229" y="0"/>
                    <a:pt x="1626109" y="55880"/>
                    <a:pt x="1626109" y="124460"/>
                  </a:cubicBezTo>
                  <a:lnTo>
                    <a:pt x="1626109" y="535940"/>
                  </a:lnTo>
                  <a:cubicBezTo>
                    <a:pt x="1626109" y="604520"/>
                    <a:pt x="1570229" y="660400"/>
                    <a:pt x="1501649" y="660400"/>
                  </a:cubicBezTo>
                  <a:close/>
                </a:path>
              </a:pathLst>
            </a:custGeom>
            <a:solidFill>
              <a:srgbClr val="12294E">
                <a:alpha val="84706"/>
              </a:srgbClr>
            </a:solidFill>
          </p:spPr>
          <p:txBody>
            <a:bodyPr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Myocardial Infarction</a:t>
              </a:r>
              <a:endParaRPr lang="ar-EG" sz="2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Picture 16" descr="Diagram, schematic&#10;&#10;Description automatically generated">
            <a:extLst>
              <a:ext uri="{FF2B5EF4-FFF2-40B4-BE49-F238E27FC236}">
                <a16:creationId xmlns:a16="http://schemas.microsoft.com/office/drawing/2014/main" id="{61AC4013-24ED-27CA-4E4E-9C201CAAEB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3" b="2593"/>
          <a:stretch/>
        </p:blipFill>
        <p:spPr>
          <a:xfrm>
            <a:off x="641024" y="6498138"/>
            <a:ext cx="4405947" cy="3387362"/>
          </a:xfrm>
          <a:prstGeom prst="rect">
            <a:avLst/>
          </a:prstGeom>
        </p:spPr>
      </p:pic>
      <p:grpSp>
        <p:nvGrpSpPr>
          <p:cNvPr id="19" name="Group 12">
            <a:extLst>
              <a:ext uri="{FF2B5EF4-FFF2-40B4-BE49-F238E27FC236}">
                <a16:creationId xmlns:a16="http://schemas.microsoft.com/office/drawing/2014/main" id="{DD64439C-6A48-9ADD-DFCB-0DE62CDA646D}"/>
              </a:ext>
            </a:extLst>
          </p:cNvPr>
          <p:cNvGrpSpPr/>
          <p:nvPr/>
        </p:nvGrpSpPr>
        <p:grpSpPr>
          <a:xfrm>
            <a:off x="1217309" y="9554248"/>
            <a:ext cx="2732295" cy="662504"/>
            <a:chOff x="-44784" y="156792"/>
            <a:chExt cx="1765807" cy="378597"/>
          </a:xfrm>
        </p:grpSpPr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0E494F9D-4608-579E-9982-D6A022DE0002}"/>
                </a:ext>
              </a:extLst>
            </p:cNvPr>
            <p:cNvSpPr/>
            <p:nvPr/>
          </p:nvSpPr>
          <p:spPr>
            <a:xfrm>
              <a:off x="-44784" y="156792"/>
              <a:ext cx="1765807" cy="378597"/>
            </a:xfrm>
            <a:custGeom>
              <a:avLst/>
              <a:gdLst/>
              <a:ahLst/>
              <a:cxnLst/>
              <a:rect l="l" t="t" r="r" b="b"/>
              <a:pathLst>
                <a:path w="1626109" h="660400">
                  <a:moveTo>
                    <a:pt x="150164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01649" y="0"/>
                  </a:lnTo>
                  <a:cubicBezTo>
                    <a:pt x="1570229" y="0"/>
                    <a:pt x="1626109" y="55880"/>
                    <a:pt x="1626109" y="124460"/>
                  </a:cubicBezTo>
                  <a:lnTo>
                    <a:pt x="1626109" y="535940"/>
                  </a:lnTo>
                  <a:cubicBezTo>
                    <a:pt x="1626109" y="604520"/>
                    <a:pt x="1570229" y="660400"/>
                    <a:pt x="1501649" y="660400"/>
                  </a:cubicBezTo>
                  <a:close/>
                </a:path>
              </a:pathLst>
            </a:custGeom>
            <a:solidFill>
              <a:srgbClr val="12294E">
                <a:alpha val="84706"/>
              </a:srgbClr>
            </a:solidFill>
          </p:spPr>
          <p:txBody>
            <a:bodyPr/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   </a:t>
              </a:r>
              <a:r>
                <a:rPr lang="en-US" sz="3000" b="1" dirty="0">
                  <a:solidFill>
                    <a:schemeClr val="bg1"/>
                  </a:solidFill>
                </a:rPr>
                <a:t>History of MI</a:t>
              </a:r>
              <a:endParaRPr lang="ar-EG" sz="3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3E36A4A-FB4A-5BE2-D51D-6FDDB24B494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4" r="24" b="2593"/>
          <a:stretch/>
        </p:blipFill>
        <p:spPr>
          <a:xfrm>
            <a:off x="11477621" y="6241872"/>
            <a:ext cx="4405947" cy="3519821"/>
          </a:xfrm>
          <a:prstGeom prst="rect">
            <a:avLst/>
          </a:prstGeom>
        </p:spPr>
      </p:pic>
      <p:grpSp>
        <p:nvGrpSpPr>
          <p:cNvPr id="22" name="Group 16">
            <a:extLst>
              <a:ext uri="{FF2B5EF4-FFF2-40B4-BE49-F238E27FC236}">
                <a16:creationId xmlns:a16="http://schemas.microsoft.com/office/drawing/2014/main" id="{EDECA0D4-7478-54C6-4D27-D38613637EE5}"/>
              </a:ext>
            </a:extLst>
          </p:cNvPr>
          <p:cNvGrpSpPr/>
          <p:nvPr/>
        </p:nvGrpSpPr>
        <p:grpSpPr>
          <a:xfrm>
            <a:off x="12318679" y="9419101"/>
            <a:ext cx="3125323" cy="932799"/>
            <a:chOff x="-1791190" y="-2381753"/>
            <a:chExt cx="1895018" cy="574516"/>
          </a:xfrm>
        </p:grpSpPr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EC8EC2-0971-BAE8-6A03-5CC355E1579D}"/>
                </a:ext>
              </a:extLst>
            </p:cNvPr>
            <p:cNvSpPr/>
            <p:nvPr/>
          </p:nvSpPr>
          <p:spPr>
            <a:xfrm>
              <a:off x="-1791190" y="-2381753"/>
              <a:ext cx="1895018" cy="574516"/>
            </a:xfrm>
            <a:custGeom>
              <a:avLst/>
              <a:gdLst/>
              <a:ahLst/>
              <a:cxnLst/>
              <a:rect l="l" t="t" r="r" b="b"/>
              <a:pathLst>
                <a:path w="1895018" h="660400">
                  <a:moveTo>
                    <a:pt x="177055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0558" y="0"/>
                  </a:lnTo>
                  <a:cubicBezTo>
                    <a:pt x="1839138" y="0"/>
                    <a:pt x="1895018" y="55880"/>
                    <a:pt x="1895018" y="124460"/>
                  </a:cubicBezTo>
                  <a:lnTo>
                    <a:pt x="1895018" y="535940"/>
                  </a:lnTo>
                  <a:cubicBezTo>
                    <a:pt x="1895018" y="604520"/>
                    <a:pt x="1839138" y="660400"/>
                    <a:pt x="1770558" y="660400"/>
                  </a:cubicBezTo>
                  <a:close/>
                </a:path>
              </a:pathLst>
            </a:custGeom>
            <a:solidFill>
              <a:srgbClr val="12294E">
                <a:alpha val="84706"/>
              </a:srgbClr>
            </a:solidFill>
          </p:spPr>
          <p:txBody>
            <a:bodyPr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Abnormal heart beats </a:t>
              </a:r>
              <a:endParaRPr lang="ar-EG" sz="2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9FC77B1A-FA14-E7E3-1701-B016B5BE24F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" t="17813" b="2593"/>
          <a:stretch/>
        </p:blipFill>
        <p:spPr>
          <a:xfrm>
            <a:off x="6025772" y="4499102"/>
            <a:ext cx="4595525" cy="3073866"/>
          </a:xfrm>
          <a:prstGeom prst="rect">
            <a:avLst/>
          </a:prstGeom>
        </p:spPr>
      </p:pic>
      <p:grpSp>
        <p:nvGrpSpPr>
          <p:cNvPr id="26" name="Group 16">
            <a:extLst>
              <a:ext uri="{FF2B5EF4-FFF2-40B4-BE49-F238E27FC236}">
                <a16:creationId xmlns:a16="http://schemas.microsoft.com/office/drawing/2014/main" id="{DD58478E-F438-758E-881E-99F1A8C16EEB}"/>
              </a:ext>
            </a:extLst>
          </p:cNvPr>
          <p:cNvGrpSpPr/>
          <p:nvPr/>
        </p:nvGrpSpPr>
        <p:grpSpPr>
          <a:xfrm>
            <a:off x="7564600" y="7461225"/>
            <a:ext cx="1517868" cy="626990"/>
            <a:chOff x="0" y="0"/>
            <a:chExt cx="1895018" cy="358302"/>
          </a:xfrm>
        </p:grpSpPr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6BE44028-5ABE-022F-9AD6-0B2CDCB93436}"/>
                </a:ext>
              </a:extLst>
            </p:cNvPr>
            <p:cNvSpPr/>
            <p:nvPr/>
          </p:nvSpPr>
          <p:spPr>
            <a:xfrm>
              <a:off x="0" y="0"/>
              <a:ext cx="1895018" cy="358302"/>
            </a:xfrm>
            <a:custGeom>
              <a:avLst/>
              <a:gdLst/>
              <a:ahLst/>
              <a:cxnLst/>
              <a:rect l="l" t="t" r="r" b="b"/>
              <a:pathLst>
                <a:path w="1895018" h="660400">
                  <a:moveTo>
                    <a:pt x="177055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0558" y="0"/>
                  </a:lnTo>
                  <a:cubicBezTo>
                    <a:pt x="1839138" y="0"/>
                    <a:pt x="1895018" y="55880"/>
                    <a:pt x="1895018" y="124460"/>
                  </a:cubicBezTo>
                  <a:lnTo>
                    <a:pt x="1895018" y="535940"/>
                  </a:lnTo>
                  <a:cubicBezTo>
                    <a:pt x="1895018" y="604520"/>
                    <a:pt x="1839138" y="660400"/>
                    <a:pt x="1770558" y="660400"/>
                  </a:cubicBezTo>
                  <a:close/>
                </a:path>
              </a:pathLst>
            </a:custGeom>
            <a:solidFill>
              <a:srgbClr val="12294E">
                <a:alpha val="84706"/>
              </a:srgbClr>
            </a:solidFill>
          </p:spPr>
          <p:txBody>
            <a:bodyPr/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</a:rPr>
                <a:t>Normal</a:t>
              </a:r>
              <a:endParaRPr lang="ar-EG" sz="3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011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52400" y="2095500"/>
            <a:ext cx="16916400" cy="7177502"/>
            <a:chOff x="0" y="0"/>
            <a:chExt cx="1268996" cy="2980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8996" cy="298010"/>
            </a:xfrm>
            <a:custGeom>
              <a:avLst/>
              <a:gdLst/>
              <a:ahLst/>
              <a:cxnLst/>
              <a:rect l="l" t="t" r="r" b="b"/>
              <a:pathLst>
                <a:path w="1268996" h="298010">
                  <a:moveTo>
                    <a:pt x="97308" y="0"/>
                  </a:moveTo>
                  <a:lnTo>
                    <a:pt x="1171687" y="0"/>
                  </a:lnTo>
                  <a:cubicBezTo>
                    <a:pt x="1197495" y="0"/>
                    <a:pt x="1222246" y="10252"/>
                    <a:pt x="1240495" y="28501"/>
                  </a:cubicBezTo>
                  <a:cubicBezTo>
                    <a:pt x="1258744" y="46750"/>
                    <a:pt x="1268996" y="71501"/>
                    <a:pt x="1268996" y="97308"/>
                  </a:cubicBezTo>
                  <a:lnTo>
                    <a:pt x="1268996" y="200702"/>
                  </a:lnTo>
                  <a:cubicBezTo>
                    <a:pt x="1268996" y="254444"/>
                    <a:pt x="1225429" y="298010"/>
                    <a:pt x="1171687" y="298010"/>
                  </a:cubicBezTo>
                  <a:lnTo>
                    <a:pt x="97308" y="298010"/>
                  </a:lnTo>
                  <a:cubicBezTo>
                    <a:pt x="43566" y="298010"/>
                    <a:pt x="0" y="254444"/>
                    <a:pt x="0" y="200702"/>
                  </a:cubicBezTo>
                  <a:lnTo>
                    <a:pt x="0" y="97308"/>
                  </a:lnTo>
                  <a:cubicBezTo>
                    <a:pt x="0" y="43566"/>
                    <a:pt x="43566" y="0"/>
                    <a:pt x="97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17228" y="466925"/>
            <a:ext cx="9036227" cy="117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6978" dirty="0">
                <a:solidFill>
                  <a:srgbClr val="05066D"/>
                </a:solidFill>
                <a:latin typeface="Cocomat Pro Heavy"/>
              </a:rPr>
              <a:t>Dataset Challenges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>
            <a:cxnSpLocks/>
          </p:cNvCxnSpPr>
          <p:nvPr/>
        </p:nvCxnSpPr>
        <p:spPr>
          <a:xfrm>
            <a:off x="717228" y="1692772"/>
            <a:ext cx="65217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2">
            <a:extLst>
              <a:ext uri="{FF2B5EF4-FFF2-40B4-BE49-F238E27FC236}">
                <a16:creationId xmlns:a16="http://schemas.microsoft.com/office/drawing/2014/main" id="{96C6DABF-C15C-1B00-6449-0C244FD22BAA}"/>
              </a:ext>
            </a:extLst>
          </p:cNvPr>
          <p:cNvSpPr/>
          <p:nvPr/>
        </p:nvSpPr>
        <p:spPr>
          <a:xfrm rot="7289492">
            <a:off x="14690068" y="-3967108"/>
            <a:ext cx="5374870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CC8B24-E294-785D-55FF-B1B5E8EDA215}"/>
              </a:ext>
            </a:extLst>
          </p:cNvPr>
          <p:cNvSpPr txBox="1"/>
          <p:nvPr/>
        </p:nvSpPr>
        <p:spPr>
          <a:xfrm>
            <a:off x="1447800" y="2951138"/>
            <a:ext cx="14630400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876315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Some images have </a:t>
            </a:r>
            <a:r>
              <a:rPr lang="en-US" sz="3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unnecessary information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that makes the model biased.</a:t>
            </a:r>
          </a:p>
          <a:p>
            <a:pPr marL="304815" lvl="1"/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76315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resolution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of images need to be preprocessed as it’s </a:t>
            </a:r>
            <a:r>
              <a:rPr lang="en-US" sz="3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76315" lvl="1" indent="-571500">
              <a:buFont typeface="Arial" panose="020B0604020202020204" pitchFamily="34" charset="0"/>
              <a:buChar char="•"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76315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Dataset number is </a:t>
            </a:r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04815" lvl="1"/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952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04061" flipH="1" flipV="1">
            <a:off x="15061640" y="6638643"/>
            <a:ext cx="4991149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4991149" y="7541572"/>
                </a:moveTo>
                <a:lnTo>
                  <a:pt x="0" y="7541572"/>
                </a:lnTo>
                <a:lnTo>
                  <a:pt x="0" y="0"/>
                </a:lnTo>
                <a:lnTo>
                  <a:pt x="4991149" y="0"/>
                </a:lnTo>
                <a:lnTo>
                  <a:pt x="4991149" y="7541572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704061" flipH="1" flipV="1">
            <a:off x="12669994" y="2312360"/>
            <a:ext cx="8220239" cy="12420690"/>
          </a:xfrm>
          <a:custGeom>
            <a:avLst/>
            <a:gdLst/>
            <a:ahLst/>
            <a:cxnLst/>
            <a:rect l="l" t="t" r="r" b="b"/>
            <a:pathLst>
              <a:path w="8220239" h="12420690">
                <a:moveTo>
                  <a:pt x="8220239" y="12420690"/>
                </a:moveTo>
                <a:lnTo>
                  <a:pt x="0" y="12420690"/>
                </a:lnTo>
                <a:lnTo>
                  <a:pt x="0" y="0"/>
                </a:lnTo>
                <a:lnTo>
                  <a:pt x="8220239" y="0"/>
                </a:lnTo>
                <a:lnTo>
                  <a:pt x="8220239" y="1242069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30784" y="4000500"/>
            <a:ext cx="16826431" cy="1721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4330"/>
              </a:lnSpc>
              <a:spcBef>
                <a:spcPct val="0"/>
              </a:spcBef>
            </a:pPr>
            <a:r>
              <a:rPr lang="en-US" sz="10300" dirty="0">
                <a:solidFill>
                  <a:srgbClr val="002060"/>
                </a:solidFill>
                <a:latin typeface="Cocomat Pro Heavy"/>
              </a:rPr>
              <a:t>Preprocessing &amp; Models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717228" y="466925"/>
            <a:ext cx="9036227" cy="117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endParaRPr lang="en-US" sz="6978" dirty="0">
              <a:solidFill>
                <a:srgbClr val="05066D"/>
              </a:solidFill>
              <a:latin typeface="Cocomat Pro Heavy"/>
            </a:endParaRP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96C6DABF-C15C-1B00-6449-0C244FD22BAA}"/>
              </a:ext>
            </a:extLst>
          </p:cNvPr>
          <p:cNvSpPr/>
          <p:nvPr/>
        </p:nvSpPr>
        <p:spPr>
          <a:xfrm rot="7289492">
            <a:off x="14690068" y="-3967108"/>
            <a:ext cx="5374870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3FDB77-CD59-53F8-DF97-DC08F833F0A2}"/>
              </a:ext>
            </a:extLst>
          </p:cNvPr>
          <p:cNvSpPr txBox="1"/>
          <p:nvPr/>
        </p:nvSpPr>
        <p:spPr>
          <a:xfrm>
            <a:off x="717228" y="447240"/>
            <a:ext cx="15360042" cy="1216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9770"/>
              </a:lnSpc>
              <a:spcBef>
                <a:spcPct val="0"/>
              </a:spcBef>
            </a:pPr>
            <a:r>
              <a:rPr lang="en-US" sz="5400" dirty="0">
                <a:solidFill>
                  <a:srgbClr val="05066D"/>
                </a:solidFill>
                <a:latin typeface="Cocomat Pro Heavy"/>
              </a:rPr>
              <a:t>Histogram of Oriented Gradients (HOG)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AC33C6-1CB9-064C-729E-362D9A29A6F1}"/>
              </a:ext>
            </a:extLst>
          </p:cNvPr>
          <p:cNvSpPr txBox="1"/>
          <p:nvPr/>
        </p:nvSpPr>
        <p:spPr>
          <a:xfrm>
            <a:off x="2743200" y="2698710"/>
            <a:ext cx="1104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effectLst/>
              </a:rPr>
              <a:t> </a:t>
            </a:r>
            <a:endParaRPr lang="en-US" dirty="0"/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FD17D4F3-C29A-AF9F-004D-99F52D723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354" y="2501751"/>
            <a:ext cx="13746071" cy="6924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37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       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Sample for using HOG of Patient that have abnormal heart beats.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9C15F5-AF75-0800-6791-A1CF8CC6D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354" y="2352674"/>
            <a:ext cx="12344400" cy="599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EC3869E-2454-EB65-293A-FB6E2C5DBE5C}"/>
              </a:ext>
            </a:extLst>
          </p:cNvPr>
          <p:cNvCxnSpPr>
            <a:cxnSpLocks/>
          </p:cNvCxnSpPr>
          <p:nvPr/>
        </p:nvCxnSpPr>
        <p:spPr>
          <a:xfrm>
            <a:off x="717228" y="1701697"/>
            <a:ext cx="133035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590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717228" y="466925"/>
            <a:ext cx="9036227" cy="117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endParaRPr lang="en-US" sz="6978" dirty="0">
              <a:solidFill>
                <a:srgbClr val="05066D"/>
              </a:solidFill>
              <a:latin typeface="Cocomat Pro Heavy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>
            <a:cxnSpLocks/>
          </p:cNvCxnSpPr>
          <p:nvPr/>
        </p:nvCxnSpPr>
        <p:spPr>
          <a:xfrm>
            <a:off x="930579" y="1943100"/>
            <a:ext cx="65217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2">
            <a:extLst>
              <a:ext uri="{FF2B5EF4-FFF2-40B4-BE49-F238E27FC236}">
                <a16:creationId xmlns:a16="http://schemas.microsoft.com/office/drawing/2014/main" id="{96C6DABF-C15C-1B00-6449-0C244FD22BAA}"/>
              </a:ext>
            </a:extLst>
          </p:cNvPr>
          <p:cNvSpPr/>
          <p:nvPr/>
        </p:nvSpPr>
        <p:spPr>
          <a:xfrm rot="7289492">
            <a:off x="14690068" y="-3967108"/>
            <a:ext cx="5374870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3FDB77-CD59-53F8-DF97-DC08F833F0A2}"/>
              </a:ext>
            </a:extLst>
          </p:cNvPr>
          <p:cNvSpPr txBox="1"/>
          <p:nvPr/>
        </p:nvSpPr>
        <p:spPr>
          <a:xfrm>
            <a:off x="717228" y="447240"/>
            <a:ext cx="15360042" cy="1256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9770"/>
              </a:lnSpc>
              <a:spcBef>
                <a:spcPct val="0"/>
              </a:spcBef>
            </a:pPr>
            <a:r>
              <a:rPr lang="en-US" sz="6600" dirty="0">
                <a:solidFill>
                  <a:srgbClr val="05066D"/>
                </a:solidFill>
                <a:latin typeface="Cocomat Pro Heavy"/>
              </a:rPr>
              <a:t>lazy classifier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AC33C6-1CB9-064C-729E-362D9A29A6F1}"/>
              </a:ext>
            </a:extLst>
          </p:cNvPr>
          <p:cNvSpPr txBox="1"/>
          <p:nvPr/>
        </p:nvSpPr>
        <p:spPr>
          <a:xfrm>
            <a:off x="2743200" y="2698710"/>
            <a:ext cx="1104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effectLst/>
              </a:rPr>
              <a:t> 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F07443-E62D-5B5A-E722-36BEE8681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28" y="2324102"/>
            <a:ext cx="7790307" cy="749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FB184FFA-888F-5F8D-28E2-98F233B85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442" y="2171700"/>
            <a:ext cx="9238513" cy="764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04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>
            <a:cxnSpLocks/>
          </p:cNvCxnSpPr>
          <p:nvPr/>
        </p:nvCxnSpPr>
        <p:spPr>
          <a:xfrm flipV="1">
            <a:off x="626022" y="1541962"/>
            <a:ext cx="13227372" cy="58477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2">
            <a:extLst>
              <a:ext uri="{FF2B5EF4-FFF2-40B4-BE49-F238E27FC236}">
                <a16:creationId xmlns:a16="http://schemas.microsoft.com/office/drawing/2014/main" id="{96C6DABF-C15C-1B00-6449-0C244FD22BAA}"/>
              </a:ext>
            </a:extLst>
          </p:cNvPr>
          <p:cNvSpPr/>
          <p:nvPr/>
        </p:nvSpPr>
        <p:spPr>
          <a:xfrm rot="7289492">
            <a:off x="14690068" y="-3967108"/>
            <a:ext cx="5374870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7D7768-2C14-D602-B689-FA78D154A7EB}"/>
              </a:ext>
            </a:extLst>
          </p:cNvPr>
          <p:cNvSpPr txBox="1"/>
          <p:nvPr/>
        </p:nvSpPr>
        <p:spPr>
          <a:xfrm>
            <a:off x="626022" y="526299"/>
            <a:ext cx="156807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2060"/>
                </a:solidFill>
                <a:latin typeface="Cocomat Pro Heavy"/>
              </a:rPr>
              <a:t>Unnecessary info-&gt; </a:t>
            </a:r>
            <a:r>
              <a:rPr lang="en-US" sz="6000" dirty="0">
                <a:solidFill>
                  <a:srgbClr val="00B050"/>
                </a:solidFill>
                <a:latin typeface="Cocomat Pro Heavy"/>
              </a:rPr>
              <a:t>Rectangle</a:t>
            </a:r>
            <a:r>
              <a:rPr lang="en-US" sz="6000" b="1" dirty="0">
                <a:solidFill>
                  <a:srgbClr val="00B050"/>
                </a:solidFill>
              </a:rPr>
              <a:t> </a:t>
            </a:r>
            <a:r>
              <a:rPr lang="en-US" sz="6000" dirty="0">
                <a:solidFill>
                  <a:srgbClr val="00B050"/>
                </a:solidFill>
                <a:latin typeface="Cocomat Pro Heavy"/>
              </a:rPr>
              <a:t>Detection</a:t>
            </a:r>
          </a:p>
        </p:txBody>
      </p:sp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49117A47-EA38-3B1D-CD4D-4928DCAC3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22" y="2476499"/>
            <a:ext cx="7385863" cy="65531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7FD494-5AD7-62D6-75B4-AEA2F08FFB94}"/>
              </a:ext>
            </a:extLst>
          </p:cNvPr>
          <p:cNvSpPr txBox="1"/>
          <p:nvPr/>
        </p:nvSpPr>
        <p:spPr>
          <a:xfrm>
            <a:off x="2133600" y="9187051"/>
            <a:ext cx="39624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spc="-369" dirty="0">
                <a:solidFill>
                  <a:srgbClr val="12294E"/>
                </a:solidFill>
              </a:rPr>
              <a:t>Before</a:t>
            </a:r>
            <a:r>
              <a:rPr lang="en-US" sz="3200" b="1" i="1" dirty="0"/>
              <a:t> </a:t>
            </a:r>
            <a:endParaRPr lang="ar-EG" sz="3200" b="1" i="1" dirty="0"/>
          </a:p>
        </p:txBody>
      </p:sp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B1981EE2-DADA-598D-AD13-6A314C4183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t="17978" r="1178" b="3303"/>
          <a:stretch/>
        </p:blipFill>
        <p:spPr>
          <a:xfrm>
            <a:off x="9372600" y="2476499"/>
            <a:ext cx="8001000" cy="65531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45FEBA-1492-7747-6F38-EA595DF6ADCE}"/>
              </a:ext>
            </a:extLst>
          </p:cNvPr>
          <p:cNvSpPr txBox="1"/>
          <p:nvPr/>
        </p:nvSpPr>
        <p:spPr>
          <a:xfrm>
            <a:off x="11963400" y="9248605"/>
            <a:ext cx="35052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spc="-369" dirty="0">
                <a:solidFill>
                  <a:srgbClr val="12294E"/>
                </a:solidFill>
              </a:rPr>
              <a:t>After</a:t>
            </a:r>
            <a:r>
              <a:rPr lang="en-US" sz="3600" b="1" spc="-369" dirty="0">
                <a:solidFill>
                  <a:srgbClr val="12294E"/>
                </a:solidFill>
              </a:rPr>
              <a:t> </a:t>
            </a:r>
            <a:endParaRPr lang="ar-EG" sz="3600" b="1" spc="-369" dirty="0">
              <a:solidFill>
                <a:srgbClr val="1229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34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>
            <a:cxnSpLocks/>
          </p:cNvCxnSpPr>
          <p:nvPr/>
        </p:nvCxnSpPr>
        <p:spPr>
          <a:xfrm>
            <a:off x="609600" y="1483406"/>
            <a:ext cx="1088290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2">
            <a:extLst>
              <a:ext uri="{FF2B5EF4-FFF2-40B4-BE49-F238E27FC236}">
                <a16:creationId xmlns:a16="http://schemas.microsoft.com/office/drawing/2014/main" id="{96C6DABF-C15C-1B00-6449-0C244FD22BAA}"/>
              </a:ext>
            </a:extLst>
          </p:cNvPr>
          <p:cNvSpPr/>
          <p:nvPr/>
        </p:nvSpPr>
        <p:spPr>
          <a:xfrm rot="7289492">
            <a:off x="14690068" y="-3967108"/>
            <a:ext cx="5374870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7D7768-2C14-D602-B689-FA78D154A7EB}"/>
              </a:ext>
            </a:extLst>
          </p:cNvPr>
          <p:cNvSpPr txBox="1"/>
          <p:nvPr/>
        </p:nvSpPr>
        <p:spPr>
          <a:xfrm>
            <a:off x="609600" y="424881"/>
            <a:ext cx="142329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2060"/>
                </a:solidFill>
                <a:latin typeface="Cocomat Pro Heavy"/>
              </a:rPr>
              <a:t>Bad resolution-&gt; </a:t>
            </a:r>
            <a:r>
              <a:rPr lang="en-US" sz="6000" dirty="0">
                <a:solidFill>
                  <a:srgbClr val="00B050"/>
                </a:solidFill>
                <a:latin typeface="Cocomat Pro Heavy"/>
              </a:rPr>
              <a:t>Gamma</a:t>
            </a:r>
            <a:r>
              <a:rPr lang="en-US" sz="6000" b="1" dirty="0">
                <a:solidFill>
                  <a:srgbClr val="00B050"/>
                </a:solidFill>
              </a:rPr>
              <a:t> </a:t>
            </a:r>
            <a:r>
              <a:rPr lang="en-US" sz="6000" dirty="0">
                <a:solidFill>
                  <a:srgbClr val="00B050"/>
                </a:solidFill>
                <a:latin typeface="Cocomat Pro Heavy"/>
              </a:rPr>
              <a:t>correction</a:t>
            </a:r>
            <a:endParaRPr lang="en-US" sz="6000" dirty="0">
              <a:solidFill>
                <a:srgbClr val="002060"/>
              </a:solidFill>
              <a:latin typeface="Cocomat Pro Heavy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F9D1D5-694C-F5E7-91AB-53033CAAEA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221" t="3956" r="15429" b="26826"/>
          <a:stretch/>
        </p:blipFill>
        <p:spPr>
          <a:xfrm>
            <a:off x="3657600" y="5361417"/>
            <a:ext cx="10058400" cy="27164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A4071F-34C7-2F01-4A0C-F0C18B26EC9A}"/>
              </a:ext>
            </a:extLst>
          </p:cNvPr>
          <p:cNvSpPr txBox="1"/>
          <p:nvPr/>
        </p:nvSpPr>
        <p:spPr>
          <a:xfrm>
            <a:off x="1020489" y="2063262"/>
            <a:ext cx="138220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The main advantage of using </a:t>
            </a:r>
            <a:r>
              <a:rPr lang="en-US" sz="3600" b="1" dirty="0">
                <a:solidFill>
                  <a:srgbClr val="0070C0"/>
                </a:solidFill>
              </a:rPr>
              <a:t>gamma correction </a:t>
            </a:r>
            <a:r>
              <a:rPr lang="en-US" sz="3600" b="1" dirty="0"/>
              <a:t>with ECG images is that it </a:t>
            </a:r>
            <a:r>
              <a:rPr lang="en-US" sz="3600" b="1" dirty="0">
                <a:solidFill>
                  <a:srgbClr val="00B050"/>
                </a:solidFill>
              </a:rPr>
              <a:t>can improve the accuracy </a:t>
            </a:r>
            <a:r>
              <a:rPr lang="en-US" sz="3600" b="1" dirty="0"/>
              <a:t>of feature extraction algorithms by </a:t>
            </a:r>
            <a:r>
              <a:rPr lang="en-US" sz="3600" b="1" dirty="0">
                <a:solidFill>
                  <a:srgbClr val="00B050"/>
                </a:solidFill>
              </a:rPr>
              <a:t>enhancing the visibility of the signal</a:t>
            </a:r>
            <a:r>
              <a:rPr lang="en-US" sz="3600" b="1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Gamma factor = </a:t>
            </a:r>
            <a:r>
              <a:rPr lang="en-US" sz="3600" b="1" dirty="0">
                <a:solidFill>
                  <a:srgbClr val="0070C0"/>
                </a:solidFill>
              </a:rPr>
              <a:t>1.3</a:t>
            </a:r>
            <a:r>
              <a:rPr lang="en-US" sz="3600" b="1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Transforming images from </a:t>
            </a:r>
            <a:r>
              <a:rPr lang="en-US" sz="3600" b="1" dirty="0">
                <a:solidFill>
                  <a:schemeClr val="accent1"/>
                </a:solidFill>
              </a:rPr>
              <a:t>B</a:t>
            </a:r>
            <a:r>
              <a:rPr lang="en-US" sz="3600" b="1" dirty="0">
                <a:solidFill>
                  <a:srgbClr val="00B050"/>
                </a:solidFill>
              </a:rPr>
              <a:t>G</a:t>
            </a:r>
            <a:r>
              <a:rPr lang="en-US" sz="3600" b="1" dirty="0">
                <a:solidFill>
                  <a:srgbClr val="FF0000"/>
                </a:solidFill>
              </a:rPr>
              <a:t>R</a:t>
            </a:r>
            <a:r>
              <a:rPr lang="en-US" sz="3600" b="1" dirty="0"/>
              <a:t> to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Gray-scale</a:t>
            </a:r>
            <a:r>
              <a:rPr lang="en-US" sz="36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181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>
            <a:cxnSpLocks/>
          </p:cNvCxnSpPr>
          <p:nvPr/>
        </p:nvCxnSpPr>
        <p:spPr>
          <a:xfrm>
            <a:off x="666154" y="1290623"/>
            <a:ext cx="12516446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2">
            <a:extLst>
              <a:ext uri="{FF2B5EF4-FFF2-40B4-BE49-F238E27FC236}">
                <a16:creationId xmlns:a16="http://schemas.microsoft.com/office/drawing/2014/main" id="{96C6DABF-C15C-1B00-6449-0C244FD22BAA}"/>
              </a:ext>
            </a:extLst>
          </p:cNvPr>
          <p:cNvSpPr/>
          <p:nvPr/>
        </p:nvSpPr>
        <p:spPr>
          <a:xfrm rot="7289492">
            <a:off x="14690068" y="-3967108"/>
            <a:ext cx="5374870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7D7768-2C14-D602-B689-FA78D154A7EB}"/>
              </a:ext>
            </a:extLst>
          </p:cNvPr>
          <p:cNvSpPr txBox="1"/>
          <p:nvPr/>
        </p:nvSpPr>
        <p:spPr>
          <a:xfrm>
            <a:off x="533400" y="274960"/>
            <a:ext cx="142329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2060"/>
                </a:solidFill>
                <a:latin typeface="Cocomat Pro Heavy"/>
              </a:rPr>
              <a:t>Bad resolution -&gt; </a:t>
            </a:r>
            <a:r>
              <a:rPr lang="en-US" sz="5400" dirty="0">
                <a:solidFill>
                  <a:srgbClr val="00B050"/>
                </a:solidFill>
                <a:latin typeface="Cocomat Pro Heavy"/>
              </a:rPr>
              <a:t>Gamma</a:t>
            </a:r>
            <a:r>
              <a:rPr lang="en-US" sz="5400" b="1" dirty="0">
                <a:solidFill>
                  <a:srgbClr val="00B050"/>
                </a:solidFill>
              </a:rPr>
              <a:t> </a:t>
            </a:r>
            <a:r>
              <a:rPr lang="en-US" sz="5400" dirty="0">
                <a:solidFill>
                  <a:srgbClr val="00B050"/>
                </a:solidFill>
                <a:latin typeface="Cocomat Pro Heavy"/>
              </a:rPr>
              <a:t>correction</a:t>
            </a:r>
            <a:endParaRPr lang="en-US" sz="6000" dirty="0">
              <a:solidFill>
                <a:srgbClr val="00B050"/>
              </a:solidFill>
              <a:latin typeface="Cocomat Pro Heavy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7FD494-5AD7-62D6-75B4-AEA2F08FFB94}"/>
              </a:ext>
            </a:extLst>
          </p:cNvPr>
          <p:cNvSpPr txBox="1"/>
          <p:nvPr/>
        </p:nvSpPr>
        <p:spPr>
          <a:xfrm>
            <a:off x="2133600" y="9187051"/>
            <a:ext cx="39624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spc="-369" dirty="0">
                <a:solidFill>
                  <a:srgbClr val="12294E"/>
                </a:solidFill>
              </a:rPr>
              <a:t>Before</a:t>
            </a:r>
            <a:r>
              <a:rPr lang="en-US" sz="3200" b="1" i="1" dirty="0"/>
              <a:t> </a:t>
            </a:r>
            <a:endParaRPr lang="ar-EG" sz="3200" b="1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45FEBA-1492-7747-6F38-EA595DF6ADCE}"/>
              </a:ext>
            </a:extLst>
          </p:cNvPr>
          <p:cNvSpPr txBox="1"/>
          <p:nvPr/>
        </p:nvSpPr>
        <p:spPr>
          <a:xfrm>
            <a:off x="11963400" y="9248605"/>
            <a:ext cx="35052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spc="-369" dirty="0">
                <a:solidFill>
                  <a:srgbClr val="12294E"/>
                </a:solidFill>
              </a:rPr>
              <a:t>After</a:t>
            </a:r>
            <a:r>
              <a:rPr lang="en-US" sz="3600" b="1" spc="-369" dirty="0">
                <a:solidFill>
                  <a:srgbClr val="12294E"/>
                </a:solidFill>
              </a:rPr>
              <a:t> </a:t>
            </a:r>
            <a:endParaRPr lang="ar-EG" sz="3600" b="1" spc="-369" dirty="0">
              <a:solidFill>
                <a:srgbClr val="12294E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B07EE1-B206-3F07-7390-7CEA525D1C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917" t="44815" r="30833" b="33103"/>
          <a:stretch/>
        </p:blipFill>
        <p:spPr>
          <a:xfrm>
            <a:off x="10058400" y="2552700"/>
            <a:ext cx="7315199" cy="62937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D5F9C5-4740-58D7-C128-391C0BAADB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00" t="46296" r="52083" b="32963"/>
          <a:stretch/>
        </p:blipFill>
        <p:spPr>
          <a:xfrm>
            <a:off x="914401" y="2552700"/>
            <a:ext cx="8000999" cy="629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2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5000" y="5625901"/>
            <a:ext cx="22473900" cy="7069063"/>
          </a:xfrm>
          <a:custGeom>
            <a:avLst/>
            <a:gdLst/>
            <a:ahLst/>
            <a:cxnLst/>
            <a:rect l="l" t="t" r="r" b="b"/>
            <a:pathLst>
              <a:path w="22473900" h="7069063">
                <a:moveTo>
                  <a:pt x="0" y="0"/>
                </a:moveTo>
                <a:lnTo>
                  <a:pt x="22473899" y="0"/>
                </a:lnTo>
                <a:lnTo>
                  <a:pt x="22473899" y="7069063"/>
                </a:lnTo>
                <a:lnTo>
                  <a:pt x="0" y="7069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39527" y="3411023"/>
            <a:ext cx="1953145" cy="195314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0C5FF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-66675"/>
              <a:ext cx="6604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834756" y="3847914"/>
            <a:ext cx="1362686" cy="1079361"/>
          </a:xfrm>
          <a:custGeom>
            <a:avLst/>
            <a:gdLst/>
            <a:ahLst/>
            <a:cxnLst/>
            <a:rect l="l" t="t" r="r" b="b"/>
            <a:pathLst>
              <a:path w="1362686" h="1079361">
                <a:moveTo>
                  <a:pt x="0" y="0"/>
                </a:moveTo>
                <a:lnTo>
                  <a:pt x="1362686" y="0"/>
                </a:lnTo>
                <a:lnTo>
                  <a:pt x="1362686" y="1079362"/>
                </a:lnTo>
                <a:lnTo>
                  <a:pt x="0" y="1079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539527" y="5786120"/>
            <a:ext cx="1953145" cy="195314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0C5FF"/>
            </a:solidFill>
            <a:ln>
              <a:noFill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-66675"/>
              <a:ext cx="6604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012219" y="6354767"/>
            <a:ext cx="1185223" cy="963487"/>
          </a:xfrm>
          <a:custGeom>
            <a:avLst/>
            <a:gdLst/>
            <a:ahLst/>
            <a:cxnLst/>
            <a:rect l="l" t="t" r="r" b="b"/>
            <a:pathLst>
              <a:path w="1185223" h="963487">
                <a:moveTo>
                  <a:pt x="0" y="0"/>
                </a:moveTo>
                <a:lnTo>
                  <a:pt x="1185223" y="0"/>
                </a:lnTo>
                <a:lnTo>
                  <a:pt x="1185223" y="963488"/>
                </a:lnTo>
                <a:lnTo>
                  <a:pt x="0" y="9634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10938" y="1560954"/>
            <a:ext cx="11235803" cy="1295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99"/>
              </a:lnSpc>
              <a:spcBef>
                <a:spcPct val="0"/>
              </a:spcBef>
            </a:pPr>
            <a:r>
              <a:rPr lang="en-US" sz="7570" dirty="0">
                <a:solidFill>
                  <a:srgbClr val="05066D"/>
                </a:solidFill>
                <a:latin typeface="Cocomat Pro Heavy"/>
              </a:rPr>
              <a:t>ABOUT US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11235" y="3311977"/>
            <a:ext cx="8001000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0510" indent="-190510" defTabSz="60963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Rofida Gamal Muhammed </a:t>
            </a:r>
          </a:p>
          <a:p>
            <a:pPr marL="190510" indent="-190510" defTabSz="609630"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5066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90510" indent="-190510" defTabSz="60963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Mohammed Mosaad Abdeltwab</a:t>
            </a:r>
          </a:p>
          <a:p>
            <a:pPr defTabSz="609630"/>
            <a:endParaRPr lang="en-US" sz="4000" dirty="0">
              <a:solidFill>
                <a:srgbClr val="05066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90510" indent="-190510" defTabSz="60963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Rewan Hisham Sultan </a:t>
            </a:r>
          </a:p>
          <a:p>
            <a:pPr defTabSz="609630"/>
            <a:r>
              <a:rPr lang="en-US" sz="4000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90510" indent="-190510" defTabSz="60963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506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Dalia Hosny Ahmed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717228" y="466925"/>
            <a:ext cx="13684572" cy="1176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6978" dirty="0">
                <a:solidFill>
                  <a:srgbClr val="05066D"/>
                </a:solidFill>
                <a:latin typeface="Cocomat Pro Heavy"/>
              </a:rPr>
              <a:t>Average Accuracy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>
            <a:cxnSpLocks/>
          </p:cNvCxnSpPr>
          <p:nvPr/>
        </p:nvCxnSpPr>
        <p:spPr>
          <a:xfrm flipV="1">
            <a:off x="717228" y="1643786"/>
            <a:ext cx="11093772" cy="35422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2">
            <a:extLst>
              <a:ext uri="{FF2B5EF4-FFF2-40B4-BE49-F238E27FC236}">
                <a16:creationId xmlns:a16="http://schemas.microsoft.com/office/drawing/2014/main" id="{96C6DABF-C15C-1B00-6449-0C244FD22BAA}"/>
              </a:ext>
            </a:extLst>
          </p:cNvPr>
          <p:cNvSpPr/>
          <p:nvPr/>
        </p:nvSpPr>
        <p:spPr>
          <a:xfrm rot="7289492">
            <a:off x="14690068" y="-3967108"/>
            <a:ext cx="5374870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D3C2CB6-CC17-4034-83AA-C689CFF57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483925"/>
              </p:ext>
            </p:extLst>
          </p:nvPr>
        </p:nvGraphicFramePr>
        <p:xfrm>
          <a:off x="3014662" y="3664436"/>
          <a:ext cx="11844338" cy="5974920"/>
        </p:xfrm>
        <a:graphic>
          <a:graphicData uri="http://schemas.openxmlformats.org/drawingml/2006/table">
            <a:tbl>
              <a:tblPr/>
              <a:tblGrid>
                <a:gridCol w="5922169">
                  <a:extLst>
                    <a:ext uri="{9D8B030D-6E8A-4147-A177-3AD203B41FA5}">
                      <a16:colId xmlns:a16="http://schemas.microsoft.com/office/drawing/2014/main" val="2277881494"/>
                    </a:ext>
                  </a:extLst>
                </a:gridCol>
                <a:gridCol w="5922169">
                  <a:extLst>
                    <a:ext uri="{9D8B030D-6E8A-4147-A177-3AD203B41FA5}">
                      <a16:colId xmlns:a16="http://schemas.microsoft.com/office/drawing/2014/main" val="302802608"/>
                    </a:ext>
                  </a:extLst>
                </a:gridCol>
              </a:tblGrid>
              <a:tr h="56812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Model 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Average accuracy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578441"/>
                  </a:ext>
                </a:extLst>
              </a:tr>
              <a:tr h="7570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EfficientNetB0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98.062%</a:t>
                      </a:r>
                      <a:endParaRPr lang="en-US" sz="36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3555225"/>
                  </a:ext>
                </a:extLst>
              </a:tr>
              <a:tr h="7570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EfficientNetB3</a:t>
                      </a:r>
                      <a:endParaRPr lang="en-US" sz="360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98.065%</a:t>
                      </a:r>
                      <a:endParaRPr lang="en-US" sz="360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51547"/>
                  </a:ext>
                </a:extLst>
              </a:tr>
              <a:tr h="7570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DenseNet201</a:t>
                      </a:r>
                      <a:endParaRPr lang="en-US" sz="36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97.793%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456604"/>
                  </a:ext>
                </a:extLst>
              </a:tr>
              <a:tr h="7570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InciptionNetV3</a:t>
                      </a:r>
                      <a:endParaRPr lang="en-US" sz="36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97.922%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650359"/>
                  </a:ext>
                </a:extLst>
              </a:tr>
              <a:tr h="7570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ResNet50</a:t>
                      </a:r>
                      <a:endParaRPr lang="en-US" sz="36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95.569%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730842"/>
                  </a:ext>
                </a:extLst>
              </a:tr>
              <a:tr h="7570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VGG19 </a:t>
                      </a:r>
                      <a:endParaRPr lang="en-US" sz="36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96.665%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1870630"/>
                  </a:ext>
                </a:extLst>
              </a:tr>
              <a:tr h="7570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MobileNetV2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10.2%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88671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36C6E52-2774-94BD-EAA1-965B747DD164}"/>
              </a:ext>
            </a:extLst>
          </p:cNvPr>
          <p:cNvSpPr txBox="1"/>
          <p:nvPr/>
        </p:nvSpPr>
        <p:spPr>
          <a:xfrm>
            <a:off x="1219200" y="1866900"/>
            <a:ext cx="13639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00B0F0"/>
                </a:solidFill>
              </a:rPr>
              <a:t>80%</a:t>
            </a:r>
            <a:r>
              <a:rPr lang="en-US" sz="3200" b="1" dirty="0">
                <a:solidFill>
                  <a:srgbClr val="002060"/>
                </a:solidFill>
              </a:rPr>
              <a:t> of data were used for </a:t>
            </a:r>
            <a:r>
              <a:rPr lang="en-US" sz="3200" b="1" dirty="0">
                <a:solidFill>
                  <a:srgbClr val="00B0F0"/>
                </a:solidFill>
              </a:rPr>
              <a:t>training</a:t>
            </a:r>
            <a:r>
              <a:rPr lang="en-US" sz="3200" b="1" dirty="0">
                <a:solidFill>
                  <a:srgbClr val="002060"/>
                </a:solidFill>
              </a:rPr>
              <a:t> and </a:t>
            </a:r>
            <a:r>
              <a:rPr lang="en-US" sz="3200" b="1" dirty="0">
                <a:solidFill>
                  <a:srgbClr val="00B0F0"/>
                </a:solidFill>
              </a:rPr>
              <a:t>20%</a:t>
            </a:r>
            <a:r>
              <a:rPr lang="en-US" sz="3200" b="1" dirty="0">
                <a:solidFill>
                  <a:srgbClr val="002060"/>
                </a:solidFill>
              </a:rPr>
              <a:t> for </a:t>
            </a:r>
            <a:r>
              <a:rPr lang="en-US" sz="3200" b="1" dirty="0">
                <a:solidFill>
                  <a:srgbClr val="00B0F0"/>
                </a:solidFill>
              </a:rPr>
              <a:t>testing</a:t>
            </a:r>
            <a:r>
              <a:rPr lang="en-US" sz="3200" b="1" dirty="0">
                <a:solidFill>
                  <a:srgbClr val="002060"/>
                </a:solidFill>
              </a:rPr>
              <a:t>. Out of the training dataset subset </a:t>
            </a:r>
            <a:r>
              <a:rPr lang="en-US" sz="3200" b="1" dirty="0">
                <a:solidFill>
                  <a:srgbClr val="00B0F0"/>
                </a:solidFill>
              </a:rPr>
              <a:t>10%</a:t>
            </a:r>
            <a:r>
              <a:rPr lang="en-US" sz="3200" b="1" dirty="0">
                <a:solidFill>
                  <a:srgbClr val="002060"/>
                </a:solidFill>
              </a:rPr>
              <a:t> were utilized for </a:t>
            </a:r>
            <a:r>
              <a:rPr lang="en-US" sz="3200" b="1" dirty="0">
                <a:solidFill>
                  <a:srgbClr val="00B0F0"/>
                </a:solidFill>
              </a:rPr>
              <a:t>validation</a:t>
            </a:r>
            <a:r>
              <a:rPr lang="en-US" sz="3200" b="1" dirty="0">
                <a:solidFill>
                  <a:srgbClr val="002060"/>
                </a:solidFill>
              </a:rPr>
              <a:t> to avoid </a:t>
            </a:r>
            <a:r>
              <a:rPr lang="en-US" sz="3200" b="1" dirty="0">
                <a:solidFill>
                  <a:srgbClr val="FF0000"/>
                </a:solidFill>
              </a:rPr>
              <a:t>overfitting</a:t>
            </a:r>
            <a:r>
              <a:rPr lang="en-US" sz="3200" b="1" dirty="0">
                <a:solidFill>
                  <a:srgbClr val="002060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issues</a:t>
            </a:r>
            <a:r>
              <a:rPr lang="en-US" sz="3200" b="1" dirty="0">
                <a:solidFill>
                  <a:srgbClr val="002060"/>
                </a:solidFill>
              </a:rPr>
              <a:t>. Finally, the results were:</a:t>
            </a:r>
          </a:p>
        </p:txBody>
      </p:sp>
    </p:spTree>
    <p:extLst>
      <p:ext uri="{BB962C8B-B14F-4D97-AF65-F5344CB8AC3E}">
        <p14:creationId xmlns:p14="http://schemas.microsoft.com/office/powerpoint/2010/main" val="394709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717228" y="466925"/>
            <a:ext cx="13684572" cy="1176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6978" dirty="0">
                <a:solidFill>
                  <a:srgbClr val="05066D"/>
                </a:solidFill>
                <a:latin typeface="Cocomat Pro Heavy"/>
              </a:rPr>
              <a:t>Final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>
            <a:cxnSpLocks/>
          </p:cNvCxnSpPr>
          <p:nvPr/>
        </p:nvCxnSpPr>
        <p:spPr>
          <a:xfrm flipV="1">
            <a:off x="717228" y="1643786"/>
            <a:ext cx="11093772" cy="35422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2">
            <a:extLst>
              <a:ext uri="{FF2B5EF4-FFF2-40B4-BE49-F238E27FC236}">
                <a16:creationId xmlns:a16="http://schemas.microsoft.com/office/drawing/2014/main" id="{96C6DABF-C15C-1B00-6449-0C244FD22BAA}"/>
              </a:ext>
            </a:extLst>
          </p:cNvPr>
          <p:cNvSpPr/>
          <p:nvPr/>
        </p:nvSpPr>
        <p:spPr>
          <a:xfrm rot="7289492">
            <a:off x="14690068" y="-3967108"/>
            <a:ext cx="5374870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D3C2CB6-CC17-4034-83AA-C689CFF57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029509"/>
              </p:ext>
            </p:extLst>
          </p:nvPr>
        </p:nvGraphicFramePr>
        <p:xfrm>
          <a:off x="2895600" y="3540251"/>
          <a:ext cx="11844338" cy="5299280"/>
        </p:xfrm>
        <a:graphic>
          <a:graphicData uri="http://schemas.openxmlformats.org/drawingml/2006/table">
            <a:tbl>
              <a:tblPr/>
              <a:tblGrid>
                <a:gridCol w="5922169">
                  <a:extLst>
                    <a:ext uri="{9D8B030D-6E8A-4147-A177-3AD203B41FA5}">
                      <a16:colId xmlns:a16="http://schemas.microsoft.com/office/drawing/2014/main" val="2277881494"/>
                    </a:ext>
                  </a:extLst>
                </a:gridCol>
                <a:gridCol w="5922169">
                  <a:extLst>
                    <a:ext uri="{9D8B030D-6E8A-4147-A177-3AD203B41FA5}">
                      <a16:colId xmlns:a16="http://schemas.microsoft.com/office/drawing/2014/main" val="302802608"/>
                    </a:ext>
                  </a:extLst>
                </a:gridCol>
              </a:tblGrid>
              <a:tr h="7570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Model 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Average accuracy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578441"/>
                  </a:ext>
                </a:extLst>
              </a:tr>
              <a:tr h="7570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EfficientNetB0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99.000%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3555225"/>
                  </a:ext>
                </a:extLst>
              </a:tr>
              <a:tr h="7570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EfficientNetB3</a:t>
                      </a:r>
                      <a:endParaRPr lang="en-US" sz="360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99.085%</a:t>
                      </a:r>
                      <a:endParaRPr lang="en-US" sz="360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51547"/>
                  </a:ext>
                </a:extLst>
              </a:tr>
              <a:tr h="7570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DenseNet201</a:t>
                      </a:r>
                      <a:endParaRPr lang="en-US" sz="36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98.3%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456604"/>
                  </a:ext>
                </a:extLst>
              </a:tr>
              <a:tr h="7570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InciptionNetV3</a:t>
                      </a:r>
                      <a:endParaRPr lang="en-US" sz="36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98.05%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650359"/>
                  </a:ext>
                </a:extLst>
              </a:tr>
              <a:tr h="7570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ResNet50</a:t>
                      </a:r>
                      <a:endParaRPr lang="en-US" sz="36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98.07%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730842"/>
                  </a:ext>
                </a:extLst>
              </a:tr>
              <a:tr h="7570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VGG19 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99.05%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187063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6B79586-3447-D526-383E-E35E828C5A30}"/>
              </a:ext>
            </a:extLst>
          </p:cNvPr>
          <p:cNvSpPr txBox="1"/>
          <p:nvPr/>
        </p:nvSpPr>
        <p:spPr>
          <a:xfrm>
            <a:off x="1143000" y="1974143"/>
            <a:ext cx="1203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/>
              <a:t>After</a:t>
            </a:r>
            <a:r>
              <a:rPr lang="en-US" sz="3600" dirty="0"/>
              <a:t> </a:t>
            </a:r>
            <a:r>
              <a:rPr lang="en-US" sz="3600" b="1" dirty="0"/>
              <a:t>applying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002060"/>
                </a:solidFill>
              </a:rPr>
              <a:t>Five-fold cross </a:t>
            </a:r>
            <a:r>
              <a:rPr lang="en-US" sz="3600" b="1" dirty="0"/>
              <a:t>validation and split the data into train, test, validation the accuracy is</a:t>
            </a:r>
            <a:r>
              <a:rPr lang="en-US" sz="3600" b="1" dirty="0">
                <a:solidFill>
                  <a:srgbClr val="002060"/>
                </a:solidFill>
              </a:rPr>
              <a:t> :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8455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04061" flipH="1" flipV="1">
            <a:off x="13824431" y="5385399"/>
            <a:ext cx="4991149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4991149" y="7541572"/>
                </a:moveTo>
                <a:lnTo>
                  <a:pt x="0" y="7541572"/>
                </a:lnTo>
                <a:lnTo>
                  <a:pt x="0" y="0"/>
                </a:lnTo>
                <a:lnTo>
                  <a:pt x="4991149" y="0"/>
                </a:lnTo>
                <a:lnTo>
                  <a:pt x="4991149" y="7541572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704061" flipH="1" flipV="1">
            <a:off x="11603194" y="525483"/>
            <a:ext cx="8220239" cy="12420690"/>
          </a:xfrm>
          <a:custGeom>
            <a:avLst/>
            <a:gdLst/>
            <a:ahLst/>
            <a:cxnLst/>
            <a:rect l="l" t="t" r="r" b="b"/>
            <a:pathLst>
              <a:path w="8220239" h="12420690">
                <a:moveTo>
                  <a:pt x="8220239" y="12420690"/>
                </a:moveTo>
                <a:lnTo>
                  <a:pt x="0" y="12420690"/>
                </a:lnTo>
                <a:lnTo>
                  <a:pt x="0" y="0"/>
                </a:lnTo>
                <a:lnTo>
                  <a:pt x="8220239" y="0"/>
                </a:lnTo>
                <a:lnTo>
                  <a:pt x="8220239" y="1242069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04800" y="3619500"/>
            <a:ext cx="12443117" cy="1697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4330"/>
              </a:lnSpc>
              <a:spcBef>
                <a:spcPct val="0"/>
              </a:spcBef>
            </a:pPr>
            <a:r>
              <a:rPr lang="en-US" sz="9600" dirty="0">
                <a:solidFill>
                  <a:srgbClr val="002060"/>
                </a:solidFill>
                <a:latin typeface="Cocomat Pro Heavy"/>
              </a:rPr>
              <a:t>Project specification   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9906000" y="2195012"/>
            <a:ext cx="7145265" cy="8091988"/>
          </a:xfrm>
          <a:custGeom>
            <a:avLst/>
            <a:gdLst/>
            <a:ahLst/>
            <a:cxnLst/>
            <a:rect l="l" t="t" r="r" b="b"/>
            <a:pathLst>
              <a:path w="7145265" h="8091988">
                <a:moveTo>
                  <a:pt x="7145265" y="0"/>
                </a:moveTo>
                <a:lnTo>
                  <a:pt x="0" y="0"/>
                </a:lnTo>
                <a:lnTo>
                  <a:pt x="0" y="8091988"/>
                </a:lnTo>
                <a:lnTo>
                  <a:pt x="7145265" y="8091988"/>
                </a:lnTo>
                <a:lnTo>
                  <a:pt x="71452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692177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28600" y="2019300"/>
            <a:ext cx="16916400" cy="7177502"/>
            <a:chOff x="0" y="0"/>
            <a:chExt cx="1268996" cy="2980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8996" cy="298010"/>
            </a:xfrm>
            <a:custGeom>
              <a:avLst/>
              <a:gdLst/>
              <a:ahLst/>
              <a:cxnLst/>
              <a:rect l="l" t="t" r="r" b="b"/>
              <a:pathLst>
                <a:path w="1268996" h="298010">
                  <a:moveTo>
                    <a:pt x="97308" y="0"/>
                  </a:moveTo>
                  <a:lnTo>
                    <a:pt x="1171687" y="0"/>
                  </a:lnTo>
                  <a:cubicBezTo>
                    <a:pt x="1197495" y="0"/>
                    <a:pt x="1222246" y="10252"/>
                    <a:pt x="1240495" y="28501"/>
                  </a:cubicBezTo>
                  <a:cubicBezTo>
                    <a:pt x="1258744" y="46750"/>
                    <a:pt x="1268996" y="71501"/>
                    <a:pt x="1268996" y="97308"/>
                  </a:cubicBezTo>
                  <a:lnTo>
                    <a:pt x="1268996" y="200702"/>
                  </a:lnTo>
                  <a:cubicBezTo>
                    <a:pt x="1268996" y="254444"/>
                    <a:pt x="1225429" y="298010"/>
                    <a:pt x="1171687" y="298010"/>
                  </a:cubicBezTo>
                  <a:lnTo>
                    <a:pt x="97308" y="298010"/>
                  </a:lnTo>
                  <a:cubicBezTo>
                    <a:pt x="43566" y="298010"/>
                    <a:pt x="0" y="254444"/>
                    <a:pt x="0" y="200702"/>
                  </a:cubicBezTo>
                  <a:lnTo>
                    <a:pt x="0" y="97308"/>
                  </a:lnTo>
                  <a:cubicBezTo>
                    <a:pt x="0" y="43566"/>
                    <a:pt x="43566" y="0"/>
                    <a:pt x="97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r>
                <a:rPr lang="en-US" sz="2800" b="1" dirty="0"/>
                <a:t>	</a:t>
              </a:r>
            </a:p>
            <a:p>
              <a:r>
                <a:rPr lang="en-US" sz="2800" b="1" dirty="0"/>
                <a:t>	</a:t>
              </a:r>
              <a:r>
                <a:rPr lang="en-US" sz="4000" b="1" dirty="0">
                  <a:solidFill>
                    <a:srgbClr val="0070C0"/>
                  </a:solidFill>
                </a:rPr>
                <a:t>Functional Requirements:</a:t>
              </a:r>
            </a:p>
            <a:p>
              <a:pPr marL="2400300" lvl="4" indent="-571500">
                <a:buFont typeface="Arial" panose="020B0604020202020204" pitchFamily="34" charset="0"/>
                <a:buChar char="•"/>
              </a:pPr>
              <a:r>
                <a:rPr lang="en-US" sz="3200" b="1" dirty="0"/>
                <a:t>Registration.</a:t>
              </a:r>
            </a:p>
            <a:p>
              <a:pPr marL="2400300" lvl="4" indent="-571500">
                <a:buFont typeface="Arial" panose="020B0604020202020204" pitchFamily="34" charset="0"/>
                <a:buChar char="•"/>
              </a:pPr>
              <a:r>
                <a:rPr lang="en-US" sz="3200" b="1" dirty="0"/>
                <a:t>Login.</a:t>
              </a:r>
            </a:p>
            <a:p>
              <a:pPr marL="2400300" lvl="4" indent="-571500">
                <a:buFont typeface="Arial" panose="020B0604020202020204" pitchFamily="34" charset="0"/>
                <a:buChar char="•"/>
              </a:pPr>
              <a:r>
                <a:rPr lang="en-US" sz="3200" b="1" dirty="0"/>
                <a:t>Upload image to model.</a:t>
              </a:r>
            </a:p>
            <a:p>
              <a:pPr marL="2400300" lvl="4" indent="-571500">
                <a:buFont typeface="Arial" panose="020B0604020202020204" pitchFamily="34" charset="0"/>
                <a:buChar char="•"/>
              </a:pPr>
              <a:r>
                <a:rPr lang="en-US" sz="3200" b="1" dirty="0"/>
                <a:t>Make prediction.</a:t>
              </a:r>
            </a:p>
            <a:p>
              <a:pPr lvl="4"/>
              <a:endParaRPr lang="en-US" sz="2800" b="1" dirty="0"/>
            </a:p>
            <a:p>
              <a:r>
                <a:rPr lang="en-US" sz="1800" b="1" dirty="0">
                  <a:solidFill>
                    <a:srgbClr val="0070C0"/>
                  </a:solidFill>
                </a:rPr>
                <a:t>	</a:t>
              </a:r>
              <a:r>
                <a:rPr lang="en-US" sz="4000" b="1" dirty="0">
                  <a:solidFill>
                    <a:srgbClr val="0070C0"/>
                  </a:solidFill>
                </a:rPr>
                <a:t>Non-Functional Requirements:</a:t>
              </a:r>
            </a:p>
            <a:p>
              <a:pPr marL="2400300" lvl="4" indent="-571500">
                <a:buFont typeface="Arial" panose="020B0604020202020204" pitchFamily="34" charset="0"/>
                <a:buChar char="•"/>
              </a:pPr>
              <a:r>
                <a:rPr lang="en-US" sz="3200" b="1" dirty="0"/>
                <a:t>Performance.</a:t>
              </a:r>
            </a:p>
            <a:p>
              <a:pPr marL="2400300" lvl="4" indent="-571500">
                <a:buFont typeface="Arial" panose="020B0604020202020204" pitchFamily="34" charset="0"/>
                <a:buChar char="•"/>
              </a:pPr>
              <a:r>
                <a:rPr lang="en-US" sz="3200" b="1" dirty="0"/>
                <a:t>Availability.</a:t>
              </a:r>
            </a:p>
            <a:p>
              <a:pPr marL="2400300" lvl="4" indent="-571500">
                <a:buFont typeface="Arial" panose="020B0604020202020204" pitchFamily="34" charset="0"/>
                <a:buChar char="•"/>
              </a:pPr>
              <a:r>
                <a:rPr lang="en-US" sz="3200" b="1" dirty="0"/>
                <a:t>Usability.</a:t>
              </a:r>
            </a:p>
            <a:p>
              <a:pPr marL="2400300" lvl="4" indent="-571500">
                <a:buFont typeface="Arial" panose="020B0604020202020204" pitchFamily="34" charset="0"/>
                <a:buChar char="•"/>
              </a:pPr>
              <a:r>
                <a:rPr lang="en-US" sz="3200" b="1" dirty="0"/>
                <a:t>Security.</a:t>
              </a:r>
            </a:p>
            <a:p>
              <a:pPr marL="2400300" lvl="4" indent="-571500">
                <a:buFont typeface="Arial" panose="020B0604020202020204" pitchFamily="34" charset="0"/>
                <a:buChar char="•"/>
              </a:pPr>
              <a:r>
                <a:rPr lang="en-US" sz="3200" b="1" dirty="0"/>
                <a:t>Reliability.</a:t>
              </a:r>
            </a:p>
            <a:p>
              <a:endParaRPr lang="en-US" sz="4000" b="1" dirty="0"/>
            </a:p>
            <a:p>
              <a:endParaRPr lang="en-US" sz="4000" b="1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17228" y="466925"/>
            <a:ext cx="12465372" cy="1176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6978" dirty="0">
                <a:solidFill>
                  <a:srgbClr val="05066D"/>
                </a:solidFill>
                <a:latin typeface="Cocomat Pro Heavy"/>
              </a:rPr>
              <a:t>System Requirements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>
            <a:cxnSpLocks/>
          </p:cNvCxnSpPr>
          <p:nvPr/>
        </p:nvCxnSpPr>
        <p:spPr>
          <a:xfrm>
            <a:off x="717228" y="1643786"/>
            <a:ext cx="111699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2">
            <a:extLst>
              <a:ext uri="{FF2B5EF4-FFF2-40B4-BE49-F238E27FC236}">
                <a16:creationId xmlns:a16="http://schemas.microsoft.com/office/drawing/2014/main" id="{96C6DABF-C15C-1B00-6449-0C244FD22BAA}"/>
              </a:ext>
            </a:extLst>
          </p:cNvPr>
          <p:cNvSpPr/>
          <p:nvPr/>
        </p:nvSpPr>
        <p:spPr>
          <a:xfrm rot="7289492">
            <a:off x="14690068" y="-3967108"/>
            <a:ext cx="5374870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895883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717228" y="466925"/>
            <a:ext cx="9036227" cy="117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6978" dirty="0">
                <a:solidFill>
                  <a:srgbClr val="05066D"/>
                </a:solidFill>
                <a:latin typeface="Cocomat Pro Heavy"/>
              </a:rPr>
              <a:t>Use case diagram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>
            <a:cxnSpLocks/>
          </p:cNvCxnSpPr>
          <p:nvPr/>
        </p:nvCxnSpPr>
        <p:spPr>
          <a:xfrm>
            <a:off x="717228" y="1692772"/>
            <a:ext cx="65217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2">
            <a:extLst>
              <a:ext uri="{FF2B5EF4-FFF2-40B4-BE49-F238E27FC236}">
                <a16:creationId xmlns:a16="http://schemas.microsoft.com/office/drawing/2014/main" id="{96C6DABF-C15C-1B00-6449-0C244FD22BAA}"/>
              </a:ext>
            </a:extLst>
          </p:cNvPr>
          <p:cNvSpPr/>
          <p:nvPr/>
        </p:nvSpPr>
        <p:spPr>
          <a:xfrm rot="7289492">
            <a:off x="14690068" y="-3967108"/>
            <a:ext cx="5374870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2" descr="A diagram of a user account&#10;&#10;Description automatically generated">
            <a:extLst>
              <a:ext uri="{FF2B5EF4-FFF2-40B4-BE49-F238E27FC236}">
                <a16:creationId xmlns:a16="http://schemas.microsoft.com/office/drawing/2014/main" id="{A3C3C106-6C6E-A4DD-E19D-EA8A1530E8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8" r="2892" b="3136"/>
          <a:stretch/>
        </p:blipFill>
        <p:spPr bwMode="auto">
          <a:xfrm>
            <a:off x="1524000" y="2247906"/>
            <a:ext cx="14554200" cy="76961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38396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717228" y="466925"/>
            <a:ext cx="9036227" cy="117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6978" dirty="0">
                <a:solidFill>
                  <a:srgbClr val="05066D"/>
                </a:solidFill>
                <a:latin typeface="Cocomat Pro Heavy"/>
              </a:rPr>
              <a:t>Class Diagram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>
            <a:cxnSpLocks/>
          </p:cNvCxnSpPr>
          <p:nvPr/>
        </p:nvCxnSpPr>
        <p:spPr>
          <a:xfrm>
            <a:off x="717228" y="1692772"/>
            <a:ext cx="65217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2">
            <a:extLst>
              <a:ext uri="{FF2B5EF4-FFF2-40B4-BE49-F238E27FC236}">
                <a16:creationId xmlns:a16="http://schemas.microsoft.com/office/drawing/2014/main" id="{96C6DABF-C15C-1B00-6449-0C244FD22BAA}"/>
              </a:ext>
            </a:extLst>
          </p:cNvPr>
          <p:cNvSpPr/>
          <p:nvPr/>
        </p:nvSpPr>
        <p:spPr>
          <a:xfrm rot="7289492">
            <a:off x="14690068" y="-3967108"/>
            <a:ext cx="5374870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2" descr="classDiagram">
            <a:extLst>
              <a:ext uri="{FF2B5EF4-FFF2-40B4-BE49-F238E27FC236}">
                <a16:creationId xmlns:a16="http://schemas.microsoft.com/office/drawing/2014/main" id="{4F984093-F2AD-BB1C-F393-1EA0B30E1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2191662"/>
            <a:ext cx="14935200" cy="744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79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717228" y="466925"/>
            <a:ext cx="9036227" cy="117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6978" dirty="0">
                <a:solidFill>
                  <a:srgbClr val="05066D"/>
                </a:solidFill>
                <a:latin typeface="Cocomat Pro Heavy"/>
              </a:rPr>
              <a:t>Sequence Diagram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>
            <a:cxnSpLocks/>
          </p:cNvCxnSpPr>
          <p:nvPr/>
        </p:nvCxnSpPr>
        <p:spPr>
          <a:xfrm>
            <a:off x="717228" y="1692772"/>
            <a:ext cx="65217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2">
            <a:extLst>
              <a:ext uri="{FF2B5EF4-FFF2-40B4-BE49-F238E27FC236}">
                <a16:creationId xmlns:a16="http://schemas.microsoft.com/office/drawing/2014/main" id="{96C6DABF-C15C-1B00-6449-0C244FD22BAA}"/>
              </a:ext>
            </a:extLst>
          </p:cNvPr>
          <p:cNvSpPr/>
          <p:nvPr/>
        </p:nvSpPr>
        <p:spPr>
          <a:xfrm rot="7289492">
            <a:off x="14690068" y="-3967108"/>
            <a:ext cx="5374870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" name="Picture 1" descr="photo_2023-07-06_23-40-55">
            <a:extLst>
              <a:ext uri="{FF2B5EF4-FFF2-40B4-BE49-F238E27FC236}">
                <a16:creationId xmlns:a16="http://schemas.microsoft.com/office/drawing/2014/main" id="{67E06627-6D4C-BD09-0CA7-0433022602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50" b="16532"/>
          <a:stretch/>
        </p:blipFill>
        <p:spPr bwMode="auto">
          <a:xfrm>
            <a:off x="1295400" y="2019305"/>
            <a:ext cx="15392400" cy="80009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34021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94853" y="231793"/>
            <a:ext cx="15316200" cy="960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24"/>
              </a:lnSpc>
              <a:spcBef>
                <a:spcPct val="0"/>
              </a:spcBef>
            </a:pPr>
            <a:r>
              <a:rPr lang="en-US" sz="5400" dirty="0">
                <a:solidFill>
                  <a:srgbClr val="05066D"/>
                </a:solidFill>
                <a:latin typeface="Cocomat Pro Heavy"/>
              </a:rPr>
              <a:t>Used Techniques:</a:t>
            </a:r>
          </a:p>
        </p:txBody>
      </p:sp>
      <p:sp>
        <p:nvSpPr>
          <p:cNvPr id="14" name="Freeform 14"/>
          <p:cNvSpPr/>
          <p:nvPr/>
        </p:nvSpPr>
        <p:spPr>
          <a:xfrm>
            <a:off x="-735272" y="-889902"/>
            <a:ext cx="2630125" cy="3974090"/>
          </a:xfrm>
          <a:custGeom>
            <a:avLst/>
            <a:gdLst/>
            <a:ahLst/>
            <a:cxnLst/>
            <a:rect l="l" t="t" r="r" b="b"/>
            <a:pathLst>
              <a:path w="2630125" h="3974090">
                <a:moveTo>
                  <a:pt x="0" y="0"/>
                </a:moveTo>
                <a:lnTo>
                  <a:pt x="2630126" y="0"/>
                </a:lnTo>
                <a:lnTo>
                  <a:pt x="2630126" y="3974091"/>
                </a:lnTo>
                <a:lnTo>
                  <a:pt x="0" y="39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704061" flipH="1" flipV="1">
            <a:off x="13824431" y="5385399"/>
            <a:ext cx="4991149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4991149" y="7541572"/>
                </a:moveTo>
                <a:lnTo>
                  <a:pt x="0" y="7541572"/>
                </a:lnTo>
                <a:lnTo>
                  <a:pt x="0" y="0"/>
                </a:lnTo>
                <a:lnTo>
                  <a:pt x="4991149" y="0"/>
                </a:lnTo>
                <a:lnTo>
                  <a:pt x="4991149" y="7541572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93D867-2CF3-827A-9E30-BA7672E38653}"/>
              </a:ext>
            </a:extLst>
          </p:cNvPr>
          <p:cNvSpPr txBox="1"/>
          <p:nvPr/>
        </p:nvSpPr>
        <p:spPr>
          <a:xfrm>
            <a:off x="1676400" y="5424605"/>
            <a:ext cx="12534900" cy="973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24"/>
              </a:lnSpc>
              <a:spcBef>
                <a:spcPct val="0"/>
              </a:spcBef>
            </a:pPr>
            <a:r>
              <a:rPr lang="en-US" sz="5400" dirty="0">
                <a:solidFill>
                  <a:srgbClr val="05066D"/>
                </a:solidFill>
                <a:latin typeface="Cocomat Pro Heavy"/>
              </a:rPr>
              <a:t>Features of both APP and website: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5D64D236-8D6D-B25A-CF1C-7EFCAC5EE24C}"/>
              </a:ext>
            </a:extLst>
          </p:cNvPr>
          <p:cNvGrpSpPr/>
          <p:nvPr/>
        </p:nvGrpSpPr>
        <p:grpSpPr>
          <a:xfrm>
            <a:off x="1653153" y="5896535"/>
            <a:ext cx="10386446" cy="8625647"/>
            <a:chOff x="0" y="-57150"/>
            <a:chExt cx="1114160" cy="86995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DFE171A1-D4F7-DD4C-26B7-6717930ED345}"/>
                </a:ext>
              </a:extLst>
            </p:cNvPr>
            <p:cNvSpPr/>
            <p:nvPr/>
          </p:nvSpPr>
          <p:spPr>
            <a:xfrm>
              <a:off x="0" y="0"/>
              <a:ext cx="1114160" cy="277115"/>
            </a:xfrm>
            <a:custGeom>
              <a:avLst/>
              <a:gdLst/>
              <a:ahLst/>
              <a:cxnLst/>
              <a:rect l="l" t="t" r="r" b="b"/>
              <a:pathLst>
                <a:path w="1118886" h="335528">
                  <a:moveTo>
                    <a:pt x="16244" y="0"/>
                  </a:moveTo>
                  <a:lnTo>
                    <a:pt x="1102643" y="0"/>
                  </a:lnTo>
                  <a:cubicBezTo>
                    <a:pt x="1111614" y="0"/>
                    <a:pt x="1118886" y="7273"/>
                    <a:pt x="1118886" y="16244"/>
                  </a:cubicBezTo>
                  <a:lnTo>
                    <a:pt x="1118886" y="319285"/>
                  </a:lnTo>
                  <a:cubicBezTo>
                    <a:pt x="1118886" y="323593"/>
                    <a:pt x="1117175" y="327724"/>
                    <a:pt x="1114129" y="330771"/>
                  </a:cubicBezTo>
                  <a:cubicBezTo>
                    <a:pt x="1111082" y="333817"/>
                    <a:pt x="1106951" y="335528"/>
                    <a:pt x="1102643" y="335528"/>
                  </a:cubicBezTo>
                  <a:lnTo>
                    <a:pt x="16244" y="335528"/>
                  </a:lnTo>
                  <a:cubicBezTo>
                    <a:pt x="11936" y="335528"/>
                    <a:pt x="7804" y="333817"/>
                    <a:pt x="4758" y="330771"/>
                  </a:cubicBezTo>
                  <a:cubicBezTo>
                    <a:pt x="1711" y="327724"/>
                    <a:pt x="0" y="323593"/>
                    <a:pt x="0" y="319285"/>
                  </a:cubicBezTo>
                  <a:lnTo>
                    <a:pt x="0" y="16244"/>
                  </a:lnTo>
                  <a:cubicBezTo>
                    <a:pt x="0" y="11936"/>
                    <a:pt x="1711" y="7804"/>
                    <a:pt x="4758" y="4758"/>
                  </a:cubicBezTo>
                  <a:cubicBezTo>
                    <a:pt x="7804" y="1711"/>
                    <a:pt x="11936" y="0"/>
                    <a:pt x="16244" y="0"/>
                  </a:cubicBezTo>
                  <a:close/>
                </a:path>
              </a:pathLst>
            </a:custGeom>
            <a:solidFill>
              <a:srgbClr val="E4EEFF">
                <a:alpha val="56863"/>
              </a:srgbClr>
            </a:solidFill>
            <a:ln>
              <a:noFill/>
            </a:ln>
          </p:spPr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CBA3C06D-40F0-FC7C-2029-21EF297B7D98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82"/>
                </a:lnSpc>
              </a:pPr>
              <a:endParaRPr/>
            </a:p>
          </p:txBody>
        </p:sp>
      </p:grpSp>
      <p:sp>
        <p:nvSpPr>
          <p:cNvPr id="11" name="TextBox 8">
            <a:extLst>
              <a:ext uri="{FF2B5EF4-FFF2-40B4-BE49-F238E27FC236}">
                <a16:creationId xmlns:a16="http://schemas.microsoft.com/office/drawing/2014/main" id="{8851052C-6677-1AB8-B804-FFF6E20C54D9}"/>
              </a:ext>
            </a:extLst>
          </p:cNvPr>
          <p:cNvSpPr txBox="1"/>
          <p:nvPr/>
        </p:nvSpPr>
        <p:spPr>
          <a:xfrm>
            <a:off x="1708688" y="6406949"/>
            <a:ext cx="10735303" cy="3622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12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46" dirty="0">
                <a:solidFill>
                  <a:srgbClr val="1F2B5B"/>
                </a:solidFill>
                <a:latin typeface="Montserrat Classic Bold"/>
              </a:rPr>
              <a:t>Signup.</a:t>
            </a:r>
          </a:p>
          <a:p>
            <a:pPr marL="457200" indent="-457200">
              <a:lnSpc>
                <a:spcPts val="412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46" dirty="0">
                <a:solidFill>
                  <a:srgbClr val="1F2B5B"/>
                </a:solidFill>
                <a:latin typeface="Montserrat Classic Bold"/>
              </a:rPr>
              <a:t>Login.</a:t>
            </a:r>
          </a:p>
          <a:p>
            <a:pPr marL="457200" indent="-457200">
              <a:lnSpc>
                <a:spcPts val="412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46" dirty="0">
                <a:solidFill>
                  <a:srgbClr val="1F2B5B"/>
                </a:solidFill>
                <a:latin typeface="Montserrat Classic Bold"/>
              </a:rPr>
              <a:t>Data validation.</a:t>
            </a:r>
          </a:p>
          <a:p>
            <a:pPr marL="457200" indent="-457200">
              <a:lnSpc>
                <a:spcPts val="412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46" dirty="0">
                <a:solidFill>
                  <a:srgbClr val="1F2B5B"/>
                </a:solidFill>
                <a:latin typeface="Montserrat Classic Bold"/>
              </a:rPr>
              <a:t>Caching.</a:t>
            </a:r>
          </a:p>
          <a:p>
            <a:pPr marL="457200" indent="-457200">
              <a:lnSpc>
                <a:spcPts val="412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46" dirty="0">
                <a:solidFill>
                  <a:srgbClr val="1F2B5B"/>
                </a:solidFill>
                <a:latin typeface="Montserrat Classic Bold"/>
              </a:rPr>
              <a:t>Authentication.</a:t>
            </a:r>
          </a:p>
          <a:p>
            <a:pPr marL="457200" indent="-457200">
              <a:lnSpc>
                <a:spcPts val="412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946" dirty="0">
              <a:solidFill>
                <a:srgbClr val="1F2B5B"/>
              </a:solidFill>
              <a:latin typeface="Montserrat Classic Bold"/>
            </a:endParaRPr>
          </a:p>
          <a:p>
            <a:pPr marL="457200" indent="-457200">
              <a:lnSpc>
                <a:spcPts val="412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946" dirty="0">
              <a:solidFill>
                <a:srgbClr val="1F2B5B"/>
              </a:solidFill>
              <a:latin typeface="Montserrat Classic Bold"/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8CC46259-03B5-2732-2758-603E046DF588}"/>
              </a:ext>
            </a:extLst>
          </p:cNvPr>
          <p:cNvGraphicFramePr>
            <a:graphicFrameLocks noGrp="1"/>
          </p:cNvGraphicFramePr>
          <p:nvPr/>
        </p:nvGraphicFramePr>
        <p:xfrm>
          <a:off x="1676400" y="2024951"/>
          <a:ext cx="12192000" cy="17988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764253453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252100379"/>
                    </a:ext>
                  </a:extLst>
                </a:gridCol>
              </a:tblGrid>
              <a:tr h="94542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500" dirty="0">
                          <a:latin typeface="Cocomat Pro Heavy" panose="020B0604020202020204" charset="0"/>
                        </a:rPr>
                        <a:t>To implement website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500" dirty="0">
                          <a:latin typeface="Cocomat Pro Heavy" panose="020B0604020202020204" charset="0"/>
                        </a:rPr>
                        <a:t>To implement mobile 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073044"/>
                  </a:ext>
                </a:extLst>
              </a:tr>
              <a:tr h="41081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500" dirty="0">
                          <a:latin typeface="Cocomat Pro Heavy" panose="020B0604020202020204" charset="0"/>
                        </a:rPr>
                        <a:t>HTML, CSS, JavaScript.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500" dirty="0">
                          <a:latin typeface="Cocomat Pro Heavy" panose="020B0604020202020204" charset="0"/>
                        </a:rPr>
                        <a:t>Laravel.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500" dirty="0">
                          <a:latin typeface="Cocomat Pro Heavy" panose="020B0604020202020204" charset="0"/>
                        </a:rPr>
                        <a:t>Dart.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500" dirty="0">
                          <a:latin typeface="Cocomat Pro Heavy" panose="020B0604020202020204" charset="0"/>
                        </a:rPr>
                        <a:t>Flutter.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4893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0BD2EDF-E7FB-2626-A2AF-82F142C320C8}"/>
              </a:ext>
            </a:extLst>
          </p:cNvPr>
          <p:cNvSpPr txBox="1"/>
          <p:nvPr/>
        </p:nvSpPr>
        <p:spPr>
          <a:xfrm>
            <a:off x="1676400" y="4211706"/>
            <a:ext cx="1226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Flask</a:t>
            </a:r>
            <a:r>
              <a:rPr lang="en-US" sz="3600" b="1" dirty="0"/>
              <a:t> used in implementation of API (middle where) which is connected to both.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A6E00FB-631E-83B2-27AA-39E1354A6A98}"/>
              </a:ext>
            </a:extLst>
          </p:cNvPr>
          <p:cNvCxnSpPr>
            <a:cxnSpLocks/>
          </p:cNvCxnSpPr>
          <p:nvPr/>
        </p:nvCxnSpPr>
        <p:spPr>
          <a:xfrm>
            <a:off x="1894853" y="1333500"/>
            <a:ext cx="65217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521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04061" flipH="1" flipV="1">
            <a:off x="13824431" y="5385399"/>
            <a:ext cx="4991149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4991149" y="7541572"/>
                </a:moveTo>
                <a:lnTo>
                  <a:pt x="0" y="7541572"/>
                </a:lnTo>
                <a:lnTo>
                  <a:pt x="0" y="0"/>
                </a:lnTo>
                <a:lnTo>
                  <a:pt x="4991149" y="0"/>
                </a:lnTo>
                <a:lnTo>
                  <a:pt x="4991149" y="7541572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704061" flipH="1" flipV="1">
            <a:off x="11603194" y="525483"/>
            <a:ext cx="8220239" cy="12420690"/>
          </a:xfrm>
          <a:custGeom>
            <a:avLst/>
            <a:gdLst/>
            <a:ahLst/>
            <a:cxnLst/>
            <a:rect l="l" t="t" r="r" b="b"/>
            <a:pathLst>
              <a:path w="8220239" h="12420690">
                <a:moveTo>
                  <a:pt x="8220239" y="12420690"/>
                </a:moveTo>
                <a:lnTo>
                  <a:pt x="0" y="12420690"/>
                </a:lnTo>
                <a:lnTo>
                  <a:pt x="0" y="0"/>
                </a:lnTo>
                <a:lnTo>
                  <a:pt x="8220239" y="0"/>
                </a:lnTo>
                <a:lnTo>
                  <a:pt x="8220239" y="1242069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3836F8-7770-9386-FCB1-F8A07CC61765}"/>
              </a:ext>
            </a:extLst>
          </p:cNvPr>
          <p:cNvSpPr txBox="1"/>
          <p:nvPr/>
        </p:nvSpPr>
        <p:spPr>
          <a:xfrm>
            <a:off x="228600" y="190500"/>
            <a:ext cx="113871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rgbClr val="002060"/>
                </a:solidFill>
                <a:latin typeface="Cocomat Pro Heavy"/>
              </a:rPr>
              <a:t>Challenges</a:t>
            </a:r>
            <a:r>
              <a:rPr lang="en-US" sz="6600" b="1" dirty="0">
                <a:solidFill>
                  <a:srgbClr val="00B050"/>
                </a:solidFill>
              </a:rPr>
              <a:t> </a:t>
            </a:r>
            <a:r>
              <a:rPr lang="en-US" sz="8000" dirty="0">
                <a:solidFill>
                  <a:srgbClr val="002060"/>
                </a:solidFill>
                <a:latin typeface="Cocomat Pro Heavy"/>
              </a:rPr>
              <a:t>of project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AD5A1C-BCEC-B13C-01CF-73F74A2BF0CA}"/>
              </a:ext>
            </a:extLst>
          </p:cNvPr>
          <p:cNvCxnSpPr>
            <a:cxnSpLocks/>
          </p:cNvCxnSpPr>
          <p:nvPr/>
        </p:nvCxnSpPr>
        <p:spPr>
          <a:xfrm>
            <a:off x="381000" y="1513939"/>
            <a:ext cx="1088290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07A3DF2-2A84-2942-1887-D2B694FA4C6A}"/>
              </a:ext>
            </a:extLst>
          </p:cNvPr>
          <p:cNvSpPr txBox="1"/>
          <p:nvPr/>
        </p:nvSpPr>
        <p:spPr>
          <a:xfrm>
            <a:off x="533400" y="2019300"/>
            <a:ext cx="10287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70C0"/>
                </a:solidFill>
              </a:rPr>
              <a:t>Data problems and Choosing preprocessing techniques.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70C0"/>
                </a:solidFill>
              </a:rPr>
              <a:t>Deployment on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70C0"/>
                </a:solidFill>
              </a:rPr>
              <a:t>Learning flask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3A88C-39D1-43D7-37A6-6CF7FE870896}"/>
              </a:ext>
            </a:extLst>
          </p:cNvPr>
          <p:cNvSpPr txBox="1"/>
          <p:nvPr/>
        </p:nvSpPr>
        <p:spPr>
          <a:xfrm>
            <a:off x="381000" y="4826484"/>
            <a:ext cx="113871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rgbClr val="002060"/>
                </a:solidFill>
                <a:latin typeface="Cocomat Pro Heavy"/>
              </a:rPr>
              <a:t>Future 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E9183-A2E2-B98E-8F5C-81475BB01131}"/>
              </a:ext>
            </a:extLst>
          </p:cNvPr>
          <p:cNvSpPr txBox="1"/>
          <p:nvPr/>
        </p:nvSpPr>
        <p:spPr>
          <a:xfrm>
            <a:off x="566737" y="6491809"/>
            <a:ext cx="10287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70C0"/>
                </a:solidFill>
              </a:rPr>
              <a:t>Deployment on a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70C0"/>
                </a:solidFill>
              </a:rPr>
              <a:t>Save the result of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70C0"/>
                </a:solidFill>
              </a:rPr>
              <a:t>Save the images that uploaded to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70C0"/>
                </a:solidFill>
              </a:rPr>
              <a:t>Make an analysis of users' information and display it as statistics.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2736D3-6779-EA89-4A55-2747ADFF5672}"/>
              </a:ext>
            </a:extLst>
          </p:cNvPr>
          <p:cNvCxnSpPr>
            <a:cxnSpLocks/>
          </p:cNvCxnSpPr>
          <p:nvPr/>
        </p:nvCxnSpPr>
        <p:spPr>
          <a:xfrm>
            <a:off x="511966" y="5981700"/>
            <a:ext cx="6727034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531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04061" flipH="1" flipV="1">
            <a:off x="13824431" y="5385399"/>
            <a:ext cx="4991149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4991149" y="7541572"/>
                </a:moveTo>
                <a:lnTo>
                  <a:pt x="0" y="7541572"/>
                </a:lnTo>
                <a:lnTo>
                  <a:pt x="0" y="0"/>
                </a:lnTo>
                <a:lnTo>
                  <a:pt x="4991149" y="0"/>
                </a:lnTo>
                <a:lnTo>
                  <a:pt x="4991149" y="7541572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704061" flipH="1" flipV="1">
            <a:off x="11603194" y="525483"/>
            <a:ext cx="8220239" cy="12420690"/>
          </a:xfrm>
          <a:custGeom>
            <a:avLst/>
            <a:gdLst/>
            <a:ahLst/>
            <a:cxnLst/>
            <a:rect l="l" t="t" r="r" b="b"/>
            <a:pathLst>
              <a:path w="8220239" h="12420690">
                <a:moveTo>
                  <a:pt x="8220239" y="12420690"/>
                </a:moveTo>
                <a:lnTo>
                  <a:pt x="0" y="12420690"/>
                </a:lnTo>
                <a:lnTo>
                  <a:pt x="0" y="0"/>
                </a:lnTo>
                <a:lnTo>
                  <a:pt x="8220239" y="0"/>
                </a:lnTo>
                <a:lnTo>
                  <a:pt x="8220239" y="1242069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3836F8-7770-9386-FCB1-F8A07CC61765}"/>
              </a:ext>
            </a:extLst>
          </p:cNvPr>
          <p:cNvSpPr txBox="1"/>
          <p:nvPr/>
        </p:nvSpPr>
        <p:spPr>
          <a:xfrm>
            <a:off x="128885" y="443717"/>
            <a:ext cx="113871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rgbClr val="002060"/>
                </a:solidFill>
                <a:latin typeface="Cocomat Pro Heavy"/>
              </a:rPr>
              <a:t>Conclusion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AD5A1C-BCEC-B13C-01CF-73F74A2BF0CA}"/>
              </a:ext>
            </a:extLst>
          </p:cNvPr>
          <p:cNvCxnSpPr>
            <a:cxnSpLocks/>
          </p:cNvCxnSpPr>
          <p:nvPr/>
        </p:nvCxnSpPr>
        <p:spPr>
          <a:xfrm>
            <a:off x="381000" y="1767156"/>
            <a:ext cx="556260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07A3DF2-2A84-2942-1887-D2B694FA4C6A}"/>
              </a:ext>
            </a:extLst>
          </p:cNvPr>
          <p:cNvSpPr txBox="1"/>
          <p:nvPr/>
        </p:nvSpPr>
        <p:spPr>
          <a:xfrm>
            <a:off x="678952" y="2247900"/>
            <a:ext cx="116523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Using ECG data for Covid-19 detection not only heart diseases detection.</a:t>
            </a:r>
          </a:p>
          <a:p>
            <a:endParaRPr lang="en-US" sz="3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Using machine/deep learning techniques (Lazy classifier, CNN  pre-trained models for doing this.</a:t>
            </a:r>
          </a:p>
          <a:p>
            <a:endParaRPr lang="en-US" sz="3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Making the use of the project easy by made website and mobile application.</a:t>
            </a:r>
            <a:endParaRPr lang="ar-EG" sz="3600" b="1" dirty="0"/>
          </a:p>
        </p:txBody>
      </p:sp>
    </p:spTree>
    <p:extLst>
      <p:ext uri="{BB962C8B-B14F-4D97-AF65-F5344CB8AC3E}">
        <p14:creationId xmlns:p14="http://schemas.microsoft.com/office/powerpoint/2010/main" val="406852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80228" y="-2628900"/>
            <a:ext cx="4991149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21589" y="571500"/>
            <a:ext cx="4857617" cy="3733800"/>
          </a:xfrm>
          <a:custGeom>
            <a:avLst/>
            <a:gdLst/>
            <a:ahLst/>
            <a:cxnLst/>
            <a:rect l="l" t="t" r="r" b="b"/>
            <a:pathLst>
              <a:path w="5352917" h="4447381">
                <a:moveTo>
                  <a:pt x="0" y="0"/>
                </a:moveTo>
                <a:lnTo>
                  <a:pt x="5352917" y="0"/>
                </a:lnTo>
                <a:lnTo>
                  <a:pt x="5352917" y="4447381"/>
                </a:lnTo>
                <a:lnTo>
                  <a:pt x="0" y="444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95400" y="2095500"/>
            <a:ext cx="8550780" cy="1335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98"/>
              </a:lnSpc>
              <a:spcBef>
                <a:spcPct val="0"/>
              </a:spcBef>
            </a:pPr>
            <a:r>
              <a:rPr lang="en-US" sz="7784" dirty="0">
                <a:solidFill>
                  <a:srgbClr val="05066D"/>
                </a:solidFill>
                <a:latin typeface="Cocomat Pro Heavy"/>
              </a:rPr>
              <a:t>CONTENT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7E263C-7CCA-8E11-7237-554912F0C767}"/>
              </a:ext>
            </a:extLst>
          </p:cNvPr>
          <p:cNvSpPr txBox="1"/>
          <p:nvPr/>
        </p:nvSpPr>
        <p:spPr>
          <a:xfrm>
            <a:off x="3048000" y="3529191"/>
            <a:ext cx="162306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Motivation.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Problem Definition.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Proposed Solution.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Related work.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Project pipeline.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Dataset.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Dataset preprocessing.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Machine/Deep learning models.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Project Specifications.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Challenges and Future work.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514600" y="3084185"/>
            <a:ext cx="12809497" cy="6758814"/>
            <a:chOff x="0" y="-120551"/>
            <a:chExt cx="1159558" cy="933351"/>
          </a:xfrm>
        </p:grpSpPr>
        <p:sp>
          <p:nvSpPr>
            <p:cNvPr id="5" name="Freeform 5"/>
            <p:cNvSpPr/>
            <p:nvPr/>
          </p:nvSpPr>
          <p:spPr>
            <a:xfrm>
              <a:off x="40672" y="-120551"/>
              <a:ext cx="1118886" cy="515615"/>
            </a:xfrm>
            <a:custGeom>
              <a:avLst/>
              <a:gdLst/>
              <a:ahLst/>
              <a:cxnLst/>
              <a:rect l="l" t="t" r="r" b="b"/>
              <a:pathLst>
                <a:path w="1118886" h="335528">
                  <a:moveTo>
                    <a:pt x="16244" y="0"/>
                  </a:moveTo>
                  <a:lnTo>
                    <a:pt x="1102643" y="0"/>
                  </a:lnTo>
                  <a:cubicBezTo>
                    <a:pt x="1111614" y="0"/>
                    <a:pt x="1118886" y="7273"/>
                    <a:pt x="1118886" y="16244"/>
                  </a:cubicBezTo>
                  <a:lnTo>
                    <a:pt x="1118886" y="319285"/>
                  </a:lnTo>
                  <a:cubicBezTo>
                    <a:pt x="1118886" y="323593"/>
                    <a:pt x="1117175" y="327724"/>
                    <a:pt x="1114129" y="330771"/>
                  </a:cubicBezTo>
                  <a:cubicBezTo>
                    <a:pt x="1111082" y="333817"/>
                    <a:pt x="1106951" y="335528"/>
                    <a:pt x="1102643" y="335528"/>
                  </a:cubicBezTo>
                  <a:lnTo>
                    <a:pt x="16244" y="335528"/>
                  </a:lnTo>
                  <a:cubicBezTo>
                    <a:pt x="11936" y="335528"/>
                    <a:pt x="7804" y="333817"/>
                    <a:pt x="4758" y="330771"/>
                  </a:cubicBezTo>
                  <a:cubicBezTo>
                    <a:pt x="1711" y="327724"/>
                    <a:pt x="0" y="323593"/>
                    <a:pt x="0" y="319285"/>
                  </a:cubicBezTo>
                  <a:lnTo>
                    <a:pt x="0" y="16244"/>
                  </a:lnTo>
                  <a:cubicBezTo>
                    <a:pt x="0" y="11936"/>
                    <a:pt x="1711" y="7804"/>
                    <a:pt x="4758" y="4758"/>
                  </a:cubicBezTo>
                  <a:cubicBezTo>
                    <a:pt x="7804" y="1711"/>
                    <a:pt x="11936" y="0"/>
                    <a:pt x="16244" y="0"/>
                  </a:cubicBezTo>
                  <a:close/>
                </a:path>
              </a:pathLst>
            </a:custGeom>
            <a:solidFill>
              <a:srgbClr val="E4EEFF">
                <a:alpha val="56863"/>
              </a:srgbClr>
            </a:solidFill>
            <a:ln>
              <a:noFill/>
            </a:ln>
          </p:spPr>
          <p:txBody>
            <a:bodyPr/>
            <a:lstStyle/>
            <a:p>
              <a:pPr algn="ctr"/>
              <a:r>
                <a:rPr lang="en-US" sz="9600" dirty="0">
                  <a:solidFill>
                    <a:srgbClr val="002060"/>
                  </a:solidFill>
                  <a:latin typeface="Cocomat Pro Heavy"/>
                </a:rPr>
                <a:t>Demo</a:t>
              </a:r>
              <a:r>
                <a:rPr lang="en-US" sz="19900" b="1" dirty="0">
                  <a:solidFill>
                    <a:srgbClr val="002060"/>
                  </a:solidFill>
                </a:rPr>
                <a:t> </a:t>
              </a:r>
              <a:r>
                <a:rPr lang="en-US" sz="9600" dirty="0">
                  <a:solidFill>
                    <a:srgbClr val="002060"/>
                  </a:solidFill>
                  <a:latin typeface="Cocomat Pro Heavy"/>
                </a:rPr>
                <a:t>Time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82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735272" y="-889902"/>
            <a:ext cx="2630125" cy="3974090"/>
          </a:xfrm>
          <a:custGeom>
            <a:avLst/>
            <a:gdLst/>
            <a:ahLst/>
            <a:cxnLst/>
            <a:rect l="l" t="t" r="r" b="b"/>
            <a:pathLst>
              <a:path w="2630125" h="3974090">
                <a:moveTo>
                  <a:pt x="0" y="0"/>
                </a:moveTo>
                <a:lnTo>
                  <a:pt x="2630126" y="0"/>
                </a:lnTo>
                <a:lnTo>
                  <a:pt x="2630126" y="3974091"/>
                </a:lnTo>
                <a:lnTo>
                  <a:pt x="0" y="39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704061" flipH="1" flipV="1">
            <a:off x="13824431" y="5385399"/>
            <a:ext cx="4991149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4991149" y="7541572"/>
                </a:moveTo>
                <a:lnTo>
                  <a:pt x="0" y="7541572"/>
                </a:lnTo>
                <a:lnTo>
                  <a:pt x="0" y="0"/>
                </a:lnTo>
                <a:lnTo>
                  <a:pt x="4991149" y="0"/>
                </a:lnTo>
                <a:lnTo>
                  <a:pt x="4991149" y="7541572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3" name="Graphic 12" descr="Alarm clock with solid fill">
            <a:extLst>
              <a:ext uri="{FF2B5EF4-FFF2-40B4-BE49-F238E27FC236}">
                <a16:creationId xmlns:a16="http://schemas.microsoft.com/office/drawing/2014/main" id="{CD762D88-466C-F7B8-1A94-E0070FC1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1000" y="44577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19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4"/>
          <p:cNvSpPr/>
          <p:nvPr/>
        </p:nvSpPr>
        <p:spPr>
          <a:xfrm>
            <a:off x="2667815" y="4803647"/>
            <a:ext cx="859218" cy="1693041"/>
          </a:xfrm>
          <a:custGeom>
            <a:avLst/>
            <a:gdLst/>
            <a:ahLst/>
            <a:cxnLst/>
            <a:rect l="l" t="t" r="r" b="b"/>
            <a:pathLst>
              <a:path w="859218" h="1693041">
                <a:moveTo>
                  <a:pt x="0" y="0"/>
                </a:moveTo>
                <a:lnTo>
                  <a:pt x="859218" y="0"/>
                </a:lnTo>
                <a:lnTo>
                  <a:pt x="859218" y="1693040"/>
                </a:lnTo>
                <a:lnTo>
                  <a:pt x="0" y="1693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587683" y="4851500"/>
            <a:ext cx="1205785" cy="1645187"/>
          </a:xfrm>
          <a:custGeom>
            <a:avLst/>
            <a:gdLst/>
            <a:ahLst/>
            <a:cxnLst/>
            <a:rect l="l" t="t" r="r" b="b"/>
            <a:pathLst>
              <a:path w="1205785" h="1645187">
                <a:moveTo>
                  <a:pt x="0" y="0"/>
                </a:moveTo>
                <a:lnTo>
                  <a:pt x="1205785" y="0"/>
                </a:lnTo>
                <a:lnTo>
                  <a:pt x="1205785" y="1645187"/>
                </a:lnTo>
                <a:lnTo>
                  <a:pt x="0" y="16451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2973818" y="-6635355"/>
            <a:ext cx="28212405" cy="8874084"/>
          </a:xfrm>
          <a:custGeom>
            <a:avLst/>
            <a:gdLst/>
            <a:ahLst/>
            <a:cxnLst/>
            <a:rect l="l" t="t" r="r" b="b"/>
            <a:pathLst>
              <a:path w="28212405" h="8874084">
                <a:moveTo>
                  <a:pt x="0" y="0"/>
                </a:moveTo>
                <a:lnTo>
                  <a:pt x="28212405" y="0"/>
                </a:lnTo>
                <a:lnTo>
                  <a:pt x="28212405" y="8874083"/>
                </a:lnTo>
                <a:lnTo>
                  <a:pt x="0" y="88740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524000" y="4474849"/>
            <a:ext cx="14916747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6"/>
              </a:lnSpc>
              <a:spcBef>
                <a:spcPct val="0"/>
              </a:spcBef>
            </a:pPr>
            <a:r>
              <a:rPr lang="en-US" sz="9600" dirty="0">
                <a:solidFill>
                  <a:srgbClr val="05066D"/>
                </a:solidFill>
                <a:latin typeface="Cocomat Pro Heavy"/>
              </a:rPr>
              <a:t>Any</a:t>
            </a:r>
            <a:r>
              <a:rPr lang="en-US" sz="6997" dirty="0">
                <a:solidFill>
                  <a:srgbClr val="05066D"/>
                </a:solidFill>
                <a:latin typeface="Cocomat Pro Heavy"/>
              </a:rPr>
              <a:t> </a:t>
            </a:r>
            <a:r>
              <a:rPr lang="en-US" sz="9600" dirty="0">
                <a:solidFill>
                  <a:srgbClr val="05066D"/>
                </a:solidFill>
                <a:latin typeface="Cocomat Pro Heavy"/>
              </a:rPr>
              <a:t>Question</a:t>
            </a:r>
            <a:r>
              <a:rPr lang="en-US" sz="6997" dirty="0">
                <a:solidFill>
                  <a:srgbClr val="05066D"/>
                </a:solidFill>
                <a:latin typeface="Cocomat Pro Heavy"/>
              </a:rPr>
              <a:t>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24179" y="4946989"/>
            <a:ext cx="28212405" cy="8874084"/>
          </a:xfrm>
          <a:custGeom>
            <a:avLst/>
            <a:gdLst/>
            <a:ahLst/>
            <a:cxnLst/>
            <a:rect l="l" t="t" r="r" b="b"/>
            <a:pathLst>
              <a:path w="28212405" h="8874084">
                <a:moveTo>
                  <a:pt x="0" y="0"/>
                </a:moveTo>
                <a:lnTo>
                  <a:pt x="28212405" y="0"/>
                </a:lnTo>
                <a:lnTo>
                  <a:pt x="28212405" y="8874083"/>
                </a:lnTo>
                <a:lnTo>
                  <a:pt x="0" y="8874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233181"/>
            <a:ext cx="7599093" cy="8030247"/>
          </a:xfrm>
          <a:custGeom>
            <a:avLst/>
            <a:gdLst/>
            <a:ahLst/>
            <a:cxnLst/>
            <a:rect l="l" t="t" r="r" b="b"/>
            <a:pathLst>
              <a:path w="7599093" h="8030247">
                <a:moveTo>
                  <a:pt x="0" y="0"/>
                </a:moveTo>
                <a:lnTo>
                  <a:pt x="7599093" y="0"/>
                </a:lnTo>
                <a:lnTo>
                  <a:pt x="7599093" y="8030248"/>
                </a:lnTo>
                <a:lnTo>
                  <a:pt x="0" y="80302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458200" y="3314700"/>
            <a:ext cx="10704163" cy="120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898"/>
              </a:lnSpc>
              <a:spcBef>
                <a:spcPct val="0"/>
              </a:spcBef>
            </a:pPr>
            <a:r>
              <a:rPr lang="en-US" sz="7070" dirty="0">
                <a:solidFill>
                  <a:srgbClr val="45467E"/>
                </a:solidFill>
                <a:latin typeface="Cocomat Pro Heavy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62541" y="2250784"/>
            <a:ext cx="16287259" cy="6855116"/>
            <a:chOff x="0" y="0"/>
            <a:chExt cx="1268996" cy="2980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8996" cy="298010"/>
            </a:xfrm>
            <a:custGeom>
              <a:avLst/>
              <a:gdLst/>
              <a:ahLst/>
              <a:cxnLst/>
              <a:rect l="l" t="t" r="r" b="b"/>
              <a:pathLst>
                <a:path w="1268996" h="298010">
                  <a:moveTo>
                    <a:pt x="97308" y="0"/>
                  </a:moveTo>
                  <a:lnTo>
                    <a:pt x="1171687" y="0"/>
                  </a:lnTo>
                  <a:cubicBezTo>
                    <a:pt x="1197495" y="0"/>
                    <a:pt x="1222246" y="10252"/>
                    <a:pt x="1240495" y="28501"/>
                  </a:cubicBezTo>
                  <a:cubicBezTo>
                    <a:pt x="1258744" y="46750"/>
                    <a:pt x="1268996" y="71501"/>
                    <a:pt x="1268996" y="97308"/>
                  </a:cubicBezTo>
                  <a:lnTo>
                    <a:pt x="1268996" y="200702"/>
                  </a:lnTo>
                  <a:cubicBezTo>
                    <a:pt x="1268996" y="254444"/>
                    <a:pt x="1225429" y="298010"/>
                    <a:pt x="1171687" y="298010"/>
                  </a:cubicBezTo>
                  <a:lnTo>
                    <a:pt x="97308" y="298010"/>
                  </a:lnTo>
                  <a:cubicBezTo>
                    <a:pt x="43566" y="298010"/>
                    <a:pt x="0" y="254444"/>
                    <a:pt x="0" y="200702"/>
                  </a:cubicBezTo>
                  <a:lnTo>
                    <a:pt x="0" y="97308"/>
                  </a:lnTo>
                  <a:cubicBezTo>
                    <a:pt x="0" y="43566"/>
                    <a:pt x="43566" y="0"/>
                    <a:pt x="97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17228" y="466925"/>
            <a:ext cx="9036227" cy="117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6978" dirty="0">
                <a:solidFill>
                  <a:srgbClr val="05066D"/>
                </a:solidFill>
                <a:latin typeface="Cocomat Pro Heavy"/>
              </a:rPr>
              <a:t>Introduction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4E3FD2-6AF1-DEBB-8A16-431023FC7146}"/>
              </a:ext>
            </a:extLst>
          </p:cNvPr>
          <p:cNvSpPr txBox="1"/>
          <p:nvPr/>
        </p:nvSpPr>
        <p:spPr>
          <a:xfrm>
            <a:off x="2286000" y="2582805"/>
            <a:ext cx="14249400" cy="7130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ea typeface="Cambria" panose="02040503050406030204" pitchFamily="18" charset="0"/>
              </a:rPr>
              <a:t>COVID-19 has rapidly spread with increased fatalities across the world leading to a long-lasting global pandemic.</a:t>
            </a:r>
          </a:p>
          <a:p>
            <a:endParaRPr lang="ar-EG" sz="3600" b="1" dirty="0"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ea typeface="Cambria" panose="02040503050406030204" pitchFamily="18" charset="0"/>
              </a:rPr>
              <a:t>COVID-19 can be fatal for people with medical problems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b="1" dirty="0">
                <a:ea typeface="Cambria" panose="02040503050406030204" pitchFamily="18" charset="0"/>
              </a:rPr>
              <a:t>such as, diabetics, cancer, and heart failure.</a:t>
            </a:r>
          </a:p>
          <a:p>
            <a:endParaRPr lang="en-US" sz="3600" b="1" dirty="0"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ea typeface="Cambria" panose="02040503050406030204" pitchFamily="18" charset="0"/>
              </a:rPr>
              <a:t>AI in biomedical applications has helped in developing trained networks for reliable computer-aided diagnostic decisions.</a:t>
            </a:r>
          </a:p>
          <a:p>
            <a:endParaRPr lang="en-US" sz="3600" b="1" dirty="0"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ea typeface="Cambria" panose="02040503050406030204" pitchFamily="18" charset="0"/>
              </a:rPr>
              <a:t>Several deep learning models have been proposed in recent studies to identify abnormalities from medical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33" dirty="0"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/>
          <p:nvPr/>
        </p:nvCxnSpPr>
        <p:spPr>
          <a:xfrm>
            <a:off x="717228" y="1692772"/>
            <a:ext cx="53787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Freeform 2">
            <a:extLst>
              <a:ext uri="{FF2B5EF4-FFF2-40B4-BE49-F238E27FC236}">
                <a16:creationId xmlns:a16="http://schemas.microsoft.com/office/drawing/2014/main" id="{6CB45842-D07C-C1C1-C658-D175EC602C62}"/>
              </a:ext>
            </a:extLst>
          </p:cNvPr>
          <p:cNvSpPr/>
          <p:nvPr/>
        </p:nvSpPr>
        <p:spPr>
          <a:xfrm rot="7289492">
            <a:off x="14930969" y="-3690001"/>
            <a:ext cx="5202616" cy="7580833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00370" y="2335624"/>
            <a:ext cx="16287259" cy="6855116"/>
            <a:chOff x="0" y="0"/>
            <a:chExt cx="1268996" cy="2980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8996" cy="298010"/>
            </a:xfrm>
            <a:custGeom>
              <a:avLst/>
              <a:gdLst/>
              <a:ahLst/>
              <a:cxnLst/>
              <a:rect l="l" t="t" r="r" b="b"/>
              <a:pathLst>
                <a:path w="1268996" h="298010">
                  <a:moveTo>
                    <a:pt x="97308" y="0"/>
                  </a:moveTo>
                  <a:lnTo>
                    <a:pt x="1171687" y="0"/>
                  </a:lnTo>
                  <a:cubicBezTo>
                    <a:pt x="1197495" y="0"/>
                    <a:pt x="1222246" y="10252"/>
                    <a:pt x="1240495" y="28501"/>
                  </a:cubicBezTo>
                  <a:cubicBezTo>
                    <a:pt x="1258744" y="46750"/>
                    <a:pt x="1268996" y="71501"/>
                    <a:pt x="1268996" y="97308"/>
                  </a:cubicBezTo>
                  <a:lnTo>
                    <a:pt x="1268996" y="200702"/>
                  </a:lnTo>
                  <a:cubicBezTo>
                    <a:pt x="1268996" y="254444"/>
                    <a:pt x="1225429" y="298010"/>
                    <a:pt x="1171687" y="298010"/>
                  </a:cubicBezTo>
                  <a:lnTo>
                    <a:pt x="97308" y="298010"/>
                  </a:lnTo>
                  <a:cubicBezTo>
                    <a:pt x="43566" y="298010"/>
                    <a:pt x="0" y="254444"/>
                    <a:pt x="0" y="200702"/>
                  </a:cubicBezTo>
                  <a:lnTo>
                    <a:pt x="0" y="97308"/>
                  </a:lnTo>
                  <a:cubicBezTo>
                    <a:pt x="0" y="43566"/>
                    <a:pt x="43566" y="0"/>
                    <a:pt x="97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17228" y="466925"/>
            <a:ext cx="9036227" cy="117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6978" dirty="0">
                <a:solidFill>
                  <a:srgbClr val="05066D"/>
                </a:solidFill>
                <a:latin typeface="Cocomat Pro Heavy"/>
              </a:rPr>
              <a:t>Motivation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/>
          <p:nvPr/>
        </p:nvCxnSpPr>
        <p:spPr>
          <a:xfrm>
            <a:off x="717228" y="1692772"/>
            <a:ext cx="53787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86E11F-2D39-FD61-1002-D5478757FD96}"/>
              </a:ext>
            </a:extLst>
          </p:cNvPr>
          <p:cNvSpPr txBox="1"/>
          <p:nvPr/>
        </p:nvSpPr>
        <p:spPr>
          <a:xfrm>
            <a:off x="2552699" y="3080687"/>
            <a:ext cx="13182600" cy="60016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Nowadays, detecting if  patient has Corona virus or not using </a:t>
            </a:r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Polymerase Chain Reaction (PCR)</a:t>
            </a:r>
            <a:r>
              <a:rPr lang="en-US" sz="36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test is so expensive and can’t be found in many places.</a:t>
            </a:r>
          </a:p>
          <a:p>
            <a:r>
              <a:rPr lang="en-US" sz="36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Some of patients who have Corona virus their heart has been affected.</a:t>
            </a:r>
          </a:p>
          <a:p>
            <a:endParaRPr lang="en-US" sz="3600" b="1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Currently, most detection of covid-19 with AI based on </a:t>
            </a:r>
          </a:p>
          <a:p>
            <a:r>
              <a:rPr lang="en-US" sz="36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  X-Ray.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endParaRPr lang="en-US" sz="2000" dirty="0"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04815" indent="-304815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US" sz="2000" dirty="0">
              <a:solidFill>
                <a:schemeClr val="bg1"/>
              </a:solidFill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96C6DABF-C15C-1B00-6449-0C244FD22BAA}"/>
              </a:ext>
            </a:extLst>
          </p:cNvPr>
          <p:cNvSpPr/>
          <p:nvPr/>
        </p:nvSpPr>
        <p:spPr>
          <a:xfrm rot="7289492">
            <a:off x="14690068" y="-3967108"/>
            <a:ext cx="5374870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04330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634062">
            <a:off x="21644529" y="-5615746"/>
            <a:ext cx="10793046" cy="15539726"/>
          </a:xfrm>
          <a:custGeom>
            <a:avLst/>
            <a:gdLst/>
            <a:ahLst/>
            <a:cxnLst/>
            <a:rect l="l" t="t" r="r" b="b"/>
            <a:pathLst>
              <a:path w="10793046" h="15539726">
                <a:moveTo>
                  <a:pt x="0" y="0"/>
                </a:moveTo>
                <a:lnTo>
                  <a:pt x="10793046" y="0"/>
                </a:lnTo>
                <a:lnTo>
                  <a:pt x="10793046" y="15539726"/>
                </a:lnTo>
                <a:lnTo>
                  <a:pt x="0" y="15539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6371" y="607027"/>
            <a:ext cx="14859000" cy="1547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4228"/>
              </a:lnSpc>
              <a:spcBef>
                <a:spcPct val="0"/>
              </a:spcBef>
            </a:pPr>
            <a:r>
              <a:rPr lang="en-US" sz="5400" dirty="0">
                <a:solidFill>
                  <a:srgbClr val="002060"/>
                </a:solidFill>
                <a:latin typeface="Cocomat Pro Heavy"/>
              </a:rPr>
              <a:t>Problem Definition &amp; Proposed Solution </a:t>
            </a:r>
          </a:p>
        </p:txBody>
      </p:sp>
      <p:sp>
        <p:nvSpPr>
          <p:cNvPr id="6" name="Freeform 6"/>
          <p:cNvSpPr/>
          <p:nvPr/>
        </p:nvSpPr>
        <p:spPr>
          <a:xfrm>
            <a:off x="12975188" y="1257300"/>
            <a:ext cx="5498560" cy="12602029"/>
          </a:xfrm>
          <a:custGeom>
            <a:avLst/>
            <a:gdLst/>
            <a:ahLst/>
            <a:cxnLst/>
            <a:rect l="l" t="t" r="r" b="b"/>
            <a:pathLst>
              <a:path w="5498560" h="12602029">
                <a:moveTo>
                  <a:pt x="0" y="0"/>
                </a:moveTo>
                <a:lnTo>
                  <a:pt x="5498560" y="0"/>
                </a:lnTo>
                <a:lnTo>
                  <a:pt x="5498560" y="12602029"/>
                </a:lnTo>
                <a:lnTo>
                  <a:pt x="0" y="126020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C5AB47-1747-FC09-C0E0-50E0F2398791}"/>
              </a:ext>
            </a:extLst>
          </p:cNvPr>
          <p:cNvSpPr txBox="1"/>
          <p:nvPr/>
        </p:nvSpPr>
        <p:spPr>
          <a:xfrm>
            <a:off x="266371" y="2628900"/>
            <a:ext cx="12708817" cy="84023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Detection of Covid-19 using PCR is</a:t>
            </a:r>
          </a:p>
          <a:p>
            <a:pPr marL="762015" lvl="1" indent="-304815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Consuming. </a:t>
            </a:r>
          </a:p>
          <a:p>
            <a:pPr marL="762015" lvl="1" indent="-304815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Expensive.</a:t>
            </a:r>
          </a:p>
          <a:p>
            <a:pPr marL="762015" lvl="1" indent="-304815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 only in specific places.</a:t>
            </a:r>
          </a:p>
          <a:p>
            <a:pPr marL="304815" indent="-304815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COVID-19 leads to heart failure.</a:t>
            </a:r>
          </a:p>
          <a:p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Proposed:  </a:t>
            </a:r>
          </a:p>
          <a:p>
            <a:pPr marL="647710" lvl="1" indent="-19051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Detection of Covid-19 &amp; Heart problems</a:t>
            </a:r>
          </a:p>
          <a:p>
            <a:pPr lvl="2"/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using </a:t>
            </a:r>
            <a:r>
              <a:rPr lang="en-US" sz="36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ElectroCardioGram</a:t>
            </a: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(ECG)</a:t>
            </a: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Affordable.</a:t>
            </a: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Available.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4815" indent="-304815">
              <a:buFont typeface="Arial" panose="020B0604020202020204" pitchFamily="34" charset="0"/>
              <a:buChar char="•"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4658DB-6C2C-A947-B684-3A7B4681DD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006" t="37892" r="69239" b="33315"/>
          <a:stretch/>
        </p:blipFill>
        <p:spPr bwMode="auto">
          <a:xfrm>
            <a:off x="10287000" y="5829300"/>
            <a:ext cx="3276600" cy="24768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64EA58-62F8-D3BE-595C-CFCEA3748A93}"/>
              </a:ext>
            </a:extLst>
          </p:cNvPr>
          <p:cNvCxnSpPr>
            <a:cxnSpLocks/>
          </p:cNvCxnSpPr>
          <p:nvPr/>
        </p:nvCxnSpPr>
        <p:spPr>
          <a:xfrm>
            <a:off x="266371" y="2154117"/>
            <a:ext cx="1375442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70114" y="-148161"/>
            <a:ext cx="9036227" cy="117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6978" dirty="0">
                <a:solidFill>
                  <a:srgbClr val="05066D"/>
                </a:solidFill>
                <a:latin typeface="Cocomat Pro Heavy"/>
              </a:rPr>
              <a:t>Related Work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>
            <a:cxnSpLocks/>
          </p:cNvCxnSpPr>
          <p:nvPr/>
        </p:nvCxnSpPr>
        <p:spPr>
          <a:xfrm>
            <a:off x="370114" y="876300"/>
            <a:ext cx="65217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2">
            <a:extLst>
              <a:ext uri="{FF2B5EF4-FFF2-40B4-BE49-F238E27FC236}">
                <a16:creationId xmlns:a16="http://schemas.microsoft.com/office/drawing/2014/main" id="{96C6DABF-C15C-1B00-6449-0C244FD22BAA}"/>
              </a:ext>
            </a:extLst>
          </p:cNvPr>
          <p:cNvSpPr/>
          <p:nvPr/>
        </p:nvSpPr>
        <p:spPr>
          <a:xfrm rot="7289492">
            <a:off x="14690068" y="-3967108"/>
            <a:ext cx="5374870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78F3C58E-9425-843A-A89D-D30503CCB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160001"/>
              </p:ext>
            </p:extLst>
          </p:nvPr>
        </p:nvGraphicFramePr>
        <p:xfrm>
          <a:off x="128541" y="1028700"/>
          <a:ext cx="18030918" cy="9451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6698">
                  <a:extLst>
                    <a:ext uri="{9D8B030D-6E8A-4147-A177-3AD203B41FA5}">
                      <a16:colId xmlns:a16="http://schemas.microsoft.com/office/drawing/2014/main" val="2936659662"/>
                    </a:ext>
                  </a:extLst>
                </a:gridCol>
                <a:gridCol w="3981828">
                  <a:extLst>
                    <a:ext uri="{9D8B030D-6E8A-4147-A177-3AD203B41FA5}">
                      <a16:colId xmlns:a16="http://schemas.microsoft.com/office/drawing/2014/main" val="3411268741"/>
                    </a:ext>
                  </a:extLst>
                </a:gridCol>
                <a:gridCol w="5634662">
                  <a:extLst>
                    <a:ext uri="{9D8B030D-6E8A-4147-A177-3AD203B41FA5}">
                      <a16:colId xmlns:a16="http://schemas.microsoft.com/office/drawing/2014/main" val="644921585"/>
                    </a:ext>
                  </a:extLst>
                </a:gridCol>
                <a:gridCol w="4507730">
                  <a:extLst>
                    <a:ext uri="{9D8B030D-6E8A-4147-A177-3AD203B41FA5}">
                      <a16:colId xmlns:a16="http://schemas.microsoft.com/office/drawing/2014/main" val="1384447550"/>
                    </a:ext>
                  </a:extLst>
                </a:gridCol>
              </a:tblGrid>
              <a:tr h="603183"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solidFill>
                            <a:srgbClr val="002060"/>
                          </a:solidFill>
                          <a:latin typeface="+mj-lt"/>
                        </a:rPr>
                        <a:t>Paper name 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400" b="1" kern="1200" dirty="0">
                          <a:solidFill>
                            <a:srgbClr val="002060"/>
                          </a:solidFill>
                          <a:latin typeface="+mj-lt"/>
                          <a:ea typeface="+mn-ea"/>
                          <a:cs typeface="+mn-cs"/>
                        </a:rPr>
                        <a:t>Dataset source 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1" kern="1200" dirty="0">
                          <a:solidFill>
                            <a:srgbClr val="002060"/>
                          </a:solidFill>
                          <a:latin typeface="+mj-lt"/>
                          <a:ea typeface="+mn-ea"/>
                          <a:cs typeface="+mn-cs"/>
                        </a:rPr>
                        <a:t>Advantage 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1" kern="1200" dirty="0">
                          <a:solidFill>
                            <a:srgbClr val="002060"/>
                          </a:solidFill>
                          <a:latin typeface="+mj-lt"/>
                          <a:ea typeface="+mn-ea"/>
                          <a:cs typeface="+mn-cs"/>
                        </a:rPr>
                        <a:t>Limitations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123763"/>
                  </a:ext>
                </a:extLst>
              </a:tr>
              <a:tr h="3635352">
                <a:tc>
                  <a:txBody>
                    <a:bodyPr/>
                    <a:lstStyle/>
                    <a:p>
                      <a:pPr marL="457200" indent="-457200" algn="ctr">
                        <a:buFont typeface="Arial" panose="020B0604020202020204" pitchFamily="34" charset="0"/>
                        <a:buChar char="•"/>
                      </a:pPr>
                      <a:endParaRPr lang="en-US" sz="280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457200" indent="-45720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28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COVID-19 detection using ECG trace images ……… .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sz="280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457200" indent="-457200" algn="ctr">
                        <a:buFont typeface="Arial" panose="020B0604020202020204" pitchFamily="34" charset="0"/>
                        <a:buChar char="•"/>
                      </a:pPr>
                      <a:endParaRPr lang="en-US" sz="280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457200" indent="-457200" algn="ctr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28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Published IN 2022. 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Public dataset  that contains ECG images of cardiac and COVID-19 patients.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Using CNN pre-trained models:</a:t>
                      </a:r>
                    </a:p>
                    <a:p>
                      <a:pPr marL="800100" marR="0" lvl="1" indent="-34290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ResNet18,</a:t>
                      </a:r>
                    </a:p>
                    <a:p>
                      <a:pPr marL="800100" marR="0" lvl="1" indent="-34290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ResNet50</a:t>
                      </a:r>
                    </a:p>
                    <a:p>
                      <a:pPr marL="800100" marR="0" lvl="1" indent="-34290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ResNet101</a:t>
                      </a:r>
                    </a:p>
                    <a:p>
                      <a:pPr marL="800100" marR="0" lvl="1" indent="-34290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InceptionV3</a:t>
                      </a:r>
                    </a:p>
                    <a:p>
                      <a:pPr marL="800100" marR="0" lvl="1" indent="-34290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DenseNet201</a:t>
                      </a:r>
                    </a:p>
                    <a:p>
                      <a:pPr marL="800100" marR="0" lvl="1" indent="-34290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20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Gamma correction </a:t>
                      </a:r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for the preprocessing.</a:t>
                      </a:r>
                    </a:p>
                    <a:p>
                      <a:pPr marL="457200" marR="0" lvl="1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220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Reach </a:t>
                      </a:r>
                      <a:r>
                        <a:rPr lang="en-US" sz="2200" b="1" kern="1200" dirty="0">
                          <a:solidFill>
                            <a:srgbClr val="FFFF0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accuracy 97% </a:t>
                      </a: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using InceptionV3.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Not using machine learning Techniques before using CNN models.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220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Used only Gamma correction for the preprocessing.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20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CNN Which gives high accuracy take a large time to processed.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220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The proposed models are trained and tested on a limited dataset.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173611"/>
                  </a:ext>
                </a:extLst>
              </a:tr>
              <a:tr h="4727445">
                <a:tc>
                  <a:txBody>
                    <a:bodyPr/>
                    <a:lstStyle/>
                    <a:p>
                      <a:pPr marL="342900" indent="-342900" algn="ctr">
                        <a:buFont typeface="Arial" panose="020B0604020202020204" pitchFamily="34" charset="0"/>
                        <a:buChar char="•"/>
                      </a:pPr>
                      <a:endParaRPr lang="en-US" sz="280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342900" indent="-34290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28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Automated Detection of COVID-19 Using 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  Deep Learning……….. </a:t>
                      </a:r>
                    </a:p>
                    <a:p>
                      <a:pPr marL="342900" indent="-342900" algn="ctr">
                        <a:buFont typeface="Arial" panose="020B0604020202020204" pitchFamily="34" charset="0"/>
                        <a:buChar char="•"/>
                      </a:pPr>
                      <a:endParaRPr lang="en-US" sz="280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457200" indent="-457200" algn="ctr">
                        <a:buFont typeface="Arial" panose="020B0604020202020204" pitchFamily="34" charset="0"/>
                        <a:buChar char="•"/>
                      </a:pPr>
                      <a:endParaRPr lang="en-US" sz="280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342900" indent="-342900" algn="ctr">
                        <a:buFont typeface="Arial" panose="020B0604020202020204" pitchFamily="34" charset="0"/>
                        <a:buChar char="•"/>
                      </a:pPr>
                      <a:endParaRPr lang="en-US" sz="280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Published IN 2023.</a:t>
                      </a:r>
                    </a:p>
                    <a:p>
                      <a:pPr marL="342900" indent="-342900" algn="ctr">
                        <a:buFont typeface="Arial" panose="020B0604020202020204" pitchFamily="34" charset="0"/>
                        <a:buChar char="•"/>
                      </a:pPr>
                      <a:endParaRPr lang="en-US" sz="2050" dirty="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050" b="1" u="none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b="1" u="none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FR is the “ECG images dataset of cardiac and COVID-19 patients”.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200" b="1" u="none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b="1" u="none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SD is the “ECG Images dataset of Cardiac patients” (heartbeats only). 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CNN pre-trained deep learning models: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Vgg16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Vgg19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Resnet 101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2200" b="1" kern="1200" dirty="0" err="1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Xception</a:t>
                      </a:r>
                      <a:endParaRPr lang="en-US" sz="220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SVM.</a:t>
                      </a:r>
                    </a:p>
                    <a:p>
                      <a:pPr marL="171450" marR="0" lvl="0" indent="-17145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preprocessing done in four stages</a:t>
                      </a: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628650" marR="0" lvl="1" indent="-17145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cropping the ECG images</a:t>
                      </a:r>
                    </a:p>
                    <a:p>
                      <a:pPr marL="628650" marR="0" lvl="1" indent="-17145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Using Temporary Convolutional Network (TCN), then finally we get a filtered COVID-19 ECG image report .</a:t>
                      </a:r>
                    </a:p>
                    <a:p>
                      <a:pPr marL="171450" marR="0" lvl="0" indent="-17145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Reach </a:t>
                      </a:r>
                      <a:r>
                        <a:rPr lang="en-US" sz="2200" b="1" kern="1200" dirty="0">
                          <a:solidFill>
                            <a:srgbClr val="FFFF0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accuracy 97.5%, </a:t>
                      </a: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using ECGConvnet.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05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The proposed models are trained and tested on a limited dataset.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220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Models that applied for training isn`t the best models.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20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Accuracy isn`t the best in all models except SVM and VGG19.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20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Diagnosis system that they used taking a long time to run.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05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489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3362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28600" y="-84351"/>
            <a:ext cx="9036227" cy="117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6978" dirty="0">
                <a:solidFill>
                  <a:srgbClr val="05066D"/>
                </a:solidFill>
                <a:latin typeface="Cocomat Pro Heavy"/>
              </a:rPr>
              <a:t>Related Work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D63F6-064B-0A3C-0352-FD320BA39881}"/>
              </a:ext>
            </a:extLst>
          </p:cNvPr>
          <p:cNvCxnSpPr>
            <a:cxnSpLocks/>
          </p:cNvCxnSpPr>
          <p:nvPr/>
        </p:nvCxnSpPr>
        <p:spPr>
          <a:xfrm>
            <a:off x="381000" y="1028700"/>
            <a:ext cx="652177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2">
            <a:extLst>
              <a:ext uri="{FF2B5EF4-FFF2-40B4-BE49-F238E27FC236}">
                <a16:creationId xmlns:a16="http://schemas.microsoft.com/office/drawing/2014/main" id="{96C6DABF-C15C-1B00-6449-0C244FD22BAA}"/>
              </a:ext>
            </a:extLst>
          </p:cNvPr>
          <p:cNvSpPr/>
          <p:nvPr/>
        </p:nvSpPr>
        <p:spPr>
          <a:xfrm rot="7289492">
            <a:off x="14690068" y="-3967108"/>
            <a:ext cx="5374870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78F3C58E-9425-843A-A89D-D30503CCB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153914"/>
              </p:ext>
            </p:extLst>
          </p:nvPr>
        </p:nvGraphicFramePr>
        <p:xfrm>
          <a:off x="23812" y="1092510"/>
          <a:ext cx="18288000" cy="9466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5177">
                  <a:extLst>
                    <a:ext uri="{9D8B030D-6E8A-4147-A177-3AD203B41FA5}">
                      <a16:colId xmlns:a16="http://schemas.microsoft.com/office/drawing/2014/main" val="2936659662"/>
                    </a:ext>
                  </a:extLst>
                </a:gridCol>
                <a:gridCol w="3995697">
                  <a:extLst>
                    <a:ext uri="{9D8B030D-6E8A-4147-A177-3AD203B41FA5}">
                      <a16:colId xmlns:a16="http://schemas.microsoft.com/office/drawing/2014/main" val="3411268741"/>
                    </a:ext>
                  </a:extLst>
                </a:gridCol>
                <a:gridCol w="6169135">
                  <a:extLst>
                    <a:ext uri="{9D8B030D-6E8A-4147-A177-3AD203B41FA5}">
                      <a16:colId xmlns:a16="http://schemas.microsoft.com/office/drawing/2014/main" val="644921585"/>
                    </a:ext>
                  </a:extLst>
                </a:gridCol>
                <a:gridCol w="4357991">
                  <a:extLst>
                    <a:ext uri="{9D8B030D-6E8A-4147-A177-3AD203B41FA5}">
                      <a16:colId xmlns:a16="http://schemas.microsoft.com/office/drawing/2014/main" val="1384447550"/>
                    </a:ext>
                  </a:extLst>
                </a:gridCol>
              </a:tblGrid>
              <a:tr h="764333"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solidFill>
                            <a:srgbClr val="002060"/>
                          </a:solidFill>
                          <a:latin typeface="+mj-lt"/>
                        </a:rPr>
                        <a:t>Paper name `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400" b="1" kern="1200" dirty="0">
                          <a:solidFill>
                            <a:srgbClr val="002060"/>
                          </a:solidFill>
                          <a:latin typeface="+mj-lt"/>
                          <a:ea typeface="+mn-ea"/>
                          <a:cs typeface="+mn-cs"/>
                        </a:rPr>
                        <a:t>Dataset source 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1" kern="1200" dirty="0">
                          <a:solidFill>
                            <a:srgbClr val="002060"/>
                          </a:solidFill>
                          <a:latin typeface="+mj-lt"/>
                          <a:ea typeface="+mn-ea"/>
                          <a:cs typeface="+mn-cs"/>
                        </a:rPr>
                        <a:t>Advantage 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1" kern="1200" dirty="0">
                          <a:solidFill>
                            <a:srgbClr val="002060"/>
                          </a:solidFill>
                          <a:latin typeface="+mj-lt"/>
                          <a:ea typeface="+mn-ea"/>
                          <a:cs typeface="+mn-cs"/>
                        </a:rPr>
                        <a:t>Limitations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123763"/>
                  </a:ext>
                </a:extLst>
              </a:tr>
              <a:tr h="1696376">
                <a:tc>
                  <a:txBody>
                    <a:bodyPr/>
                    <a:lstStyle/>
                    <a:p>
                      <a:pPr marL="457200" indent="-457200" algn="ctr">
                        <a:buFont typeface="Arial" panose="020B0604020202020204" pitchFamily="34" charset="0"/>
                        <a:buChar char="•"/>
                      </a:pPr>
                      <a:endParaRPr lang="en-US" sz="280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457200" indent="-45720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28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COVID-19 detection using optimized weighted average……… .</a:t>
                      </a:r>
                    </a:p>
                    <a:p>
                      <a:pPr marL="457200" indent="-457200" algn="ctr">
                        <a:buFont typeface="Arial" panose="020B0604020202020204" pitchFamily="34" charset="0"/>
                        <a:buChar char="•"/>
                      </a:pPr>
                      <a:endParaRPr lang="en-US" sz="280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342900" indent="-342900" algn="ctr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28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Published IN 2023. </a:t>
                      </a:r>
                    </a:p>
                    <a:p>
                      <a:pPr marL="457200" indent="-45720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280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205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This is a public dataset  that contains RGB Images of scanned ECG reports of patients.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05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using CNN pre-trained deep learning models :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VGG-19.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DenseNet-121.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EfficientNet-B4.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OWAE.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20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Using a new methods in </a:t>
                      </a:r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preprocessing</a:t>
                      </a: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like, The optimized weighted average ensemble.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20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Reach </a:t>
                      </a:r>
                      <a:r>
                        <a:rPr lang="en-US" sz="2200" b="1" kern="1200" dirty="0">
                          <a:solidFill>
                            <a:srgbClr val="FFFF0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accuracy 99.09% </a:t>
                      </a: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using EfficientNet-B4.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Not using machine learning Techniques before using CNN models.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20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The proposed model needs to be validated on large ECG datasets, because it `s trained and tested on a limited dataset.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20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Accuracy isn`t the best in all models except CNN.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205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173611"/>
                  </a:ext>
                </a:extLst>
              </a:tr>
              <a:tr h="4609818">
                <a:tc>
                  <a:txBody>
                    <a:bodyPr/>
                    <a:lstStyle/>
                    <a:p>
                      <a:pPr marL="457200" indent="-457200" algn="ctr">
                        <a:buFont typeface="Arial" panose="020B0604020202020204" pitchFamily="34" charset="0"/>
                        <a:buChar char="•"/>
                      </a:pPr>
                      <a:endParaRPr lang="en-US" sz="280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457200" indent="-457200" algn="ctr">
                        <a:buFont typeface="Arial" panose="020B0604020202020204" pitchFamily="34" charset="0"/>
                        <a:buChar char="•"/>
                      </a:pPr>
                      <a:endParaRPr lang="en-US" sz="280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457200" indent="-457200" algn="ctr">
                        <a:buFont typeface="Arial" panose="020B0604020202020204" pitchFamily="34" charset="0"/>
                        <a:buChar char="•"/>
                      </a:pPr>
                      <a:endParaRPr lang="en-US" sz="280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457200" indent="-457200" algn="ctr">
                        <a:buFont typeface="Arial" panose="020B0604020202020204" pitchFamily="34" charset="0"/>
                        <a:buChar char="•"/>
                      </a:pPr>
                      <a:endParaRPr lang="en-US" sz="280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457200" indent="-45720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28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COVAX  (Our Study).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050" dirty="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05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Benchmarked data from (Kaggle &amp; science-direct)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20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FR is the “ECG images dataset of cardiac and COVID-19 patients”.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20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SD is the “ECG Images dataset of Cardiac patients” (heartbeats only). 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100" b="1" kern="1200" dirty="0">
                          <a:solidFill>
                            <a:srgbClr val="C0000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Using Shallow Learning (Lazy Classifier).</a:t>
                      </a:r>
                      <a:endParaRPr lang="en-US" sz="2100" b="1" kern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100" b="1" kern="12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Using different models of CNN</a:t>
                      </a:r>
                      <a:r>
                        <a:rPr lang="en-US" sz="21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: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1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EfficientNet-B0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1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EfficientNe-B3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1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DenseNet201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1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InciptionNetV3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1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ResNet50 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1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VGG19.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100" b="1" kern="12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Using more techniques for data preprocessing: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1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Histogram of Oriented Gradients HOG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1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Rectangle detection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1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Gamma correction.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1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Reach </a:t>
                      </a:r>
                      <a:r>
                        <a:rPr lang="en-US" sz="2100" b="1" kern="1200" dirty="0">
                          <a:solidFill>
                            <a:srgbClr val="FFFF0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accuracy 98.065% </a:t>
                      </a:r>
                      <a:r>
                        <a:rPr lang="en-US" sz="21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using EfficientNet-B3.</a:t>
                      </a:r>
                      <a:endParaRPr lang="en-US" sz="21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b="1" kern="12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The proposed models are trained and tested on a limited dataset.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200" b="1" kern="12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489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1095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04061" flipH="1" flipV="1">
            <a:off x="15651350" y="7588917"/>
            <a:ext cx="4991149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4991149" y="7541572"/>
                </a:moveTo>
                <a:lnTo>
                  <a:pt x="0" y="7541572"/>
                </a:lnTo>
                <a:lnTo>
                  <a:pt x="0" y="0"/>
                </a:lnTo>
                <a:lnTo>
                  <a:pt x="4991149" y="0"/>
                </a:lnTo>
                <a:lnTo>
                  <a:pt x="4991149" y="7541572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5731401" flipH="1" flipV="1">
            <a:off x="13551859" y="-5462924"/>
            <a:ext cx="8220239" cy="11563868"/>
          </a:xfrm>
          <a:custGeom>
            <a:avLst/>
            <a:gdLst/>
            <a:ahLst/>
            <a:cxnLst/>
            <a:rect l="l" t="t" r="r" b="b"/>
            <a:pathLst>
              <a:path w="8220239" h="12420690">
                <a:moveTo>
                  <a:pt x="8220239" y="12420690"/>
                </a:moveTo>
                <a:lnTo>
                  <a:pt x="0" y="12420690"/>
                </a:lnTo>
                <a:lnTo>
                  <a:pt x="0" y="0"/>
                </a:lnTo>
                <a:lnTo>
                  <a:pt x="8220239" y="0"/>
                </a:lnTo>
                <a:lnTo>
                  <a:pt x="8220239" y="1242069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B8265-BEB3-A2CF-F140-C0907C30E07B}"/>
              </a:ext>
            </a:extLst>
          </p:cNvPr>
          <p:cNvSpPr txBox="1"/>
          <p:nvPr/>
        </p:nvSpPr>
        <p:spPr>
          <a:xfrm>
            <a:off x="457200" y="203695"/>
            <a:ext cx="1234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002060"/>
                </a:solidFill>
                <a:latin typeface="Cocomat Pro Heavy"/>
              </a:rPr>
              <a:t>Project Pipeline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6406A-D1DC-4BFC-3A72-C2A7163084B3}"/>
              </a:ext>
            </a:extLst>
          </p:cNvPr>
          <p:cNvSpPr txBox="1"/>
          <p:nvPr/>
        </p:nvSpPr>
        <p:spPr>
          <a:xfrm>
            <a:off x="571500" y="1600439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</a:rPr>
              <a:t>Phase 1: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3CBA88-C881-2A53-314B-771EE6CB6756}"/>
              </a:ext>
            </a:extLst>
          </p:cNvPr>
          <p:cNvCxnSpPr>
            <a:cxnSpLocks/>
          </p:cNvCxnSpPr>
          <p:nvPr/>
        </p:nvCxnSpPr>
        <p:spPr>
          <a:xfrm flipV="1">
            <a:off x="626022" y="1541962"/>
            <a:ext cx="13227372" cy="58477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llout: Down Arrow 7">
            <a:extLst>
              <a:ext uri="{FF2B5EF4-FFF2-40B4-BE49-F238E27FC236}">
                <a16:creationId xmlns:a16="http://schemas.microsoft.com/office/drawing/2014/main" id="{A79AC12A-C90B-F1DD-37D9-B9BD2FCD57F3}"/>
              </a:ext>
            </a:extLst>
          </p:cNvPr>
          <p:cNvSpPr/>
          <p:nvPr/>
        </p:nvSpPr>
        <p:spPr>
          <a:xfrm>
            <a:off x="3962400" y="2431436"/>
            <a:ext cx="7461784" cy="1846523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Collecting Dataset</a:t>
            </a: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A3955407-4DB9-9581-6C41-908F940DC147}"/>
              </a:ext>
            </a:extLst>
          </p:cNvPr>
          <p:cNvSpPr/>
          <p:nvPr/>
        </p:nvSpPr>
        <p:spPr>
          <a:xfrm>
            <a:off x="3958771" y="4399651"/>
            <a:ext cx="7620000" cy="2456123"/>
          </a:xfrm>
          <a:prstGeom prst="downArrowCallout">
            <a:avLst>
              <a:gd name="adj1" fmla="val 25000"/>
              <a:gd name="adj2" fmla="val 25000"/>
              <a:gd name="adj3" fmla="val 20723"/>
              <a:gd name="adj4" fmla="val 649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Trying different Preprocessing Techniques </a:t>
            </a:r>
          </a:p>
        </p:txBody>
      </p:sp>
      <p:sp>
        <p:nvSpPr>
          <p:cNvPr id="10" name="Scroll: Horizontal 9">
            <a:extLst>
              <a:ext uri="{FF2B5EF4-FFF2-40B4-BE49-F238E27FC236}">
                <a16:creationId xmlns:a16="http://schemas.microsoft.com/office/drawing/2014/main" id="{767BDF78-92A4-CA22-6193-A50B0E7C8534}"/>
              </a:ext>
            </a:extLst>
          </p:cNvPr>
          <p:cNvSpPr/>
          <p:nvPr/>
        </p:nvSpPr>
        <p:spPr>
          <a:xfrm>
            <a:off x="12176675" y="3222734"/>
            <a:ext cx="4191000" cy="3318771"/>
          </a:xfrm>
          <a:prstGeom prst="horizontalScroll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Final Techniques are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070C0"/>
                </a:solidFill>
                <a:effectLst/>
                <a:latin typeface="Google Sans"/>
              </a:rPr>
              <a:t>Histogram of Oriented Gradients</a:t>
            </a:r>
            <a:endParaRPr lang="en-US" sz="2400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Rectangle detection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Gamma Correction</a:t>
            </a:r>
          </a:p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0989DF-02D1-3EC9-866E-457CA30A35D8}"/>
              </a:ext>
            </a:extLst>
          </p:cNvPr>
          <p:cNvSpPr/>
          <p:nvPr/>
        </p:nvSpPr>
        <p:spPr>
          <a:xfrm>
            <a:off x="2099374" y="6943072"/>
            <a:ext cx="11338794" cy="239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Trying and testing different machine learning and deep learning models</a:t>
            </a:r>
          </a:p>
        </p:txBody>
      </p:sp>
      <p:sp>
        <p:nvSpPr>
          <p:cNvPr id="13" name="Scroll: Horizontal 12">
            <a:extLst>
              <a:ext uri="{FF2B5EF4-FFF2-40B4-BE49-F238E27FC236}">
                <a16:creationId xmlns:a16="http://schemas.microsoft.com/office/drawing/2014/main" id="{AC980916-FA9B-0C4C-E414-FFED06808F9F}"/>
              </a:ext>
            </a:extLst>
          </p:cNvPr>
          <p:cNvSpPr/>
          <p:nvPr/>
        </p:nvSpPr>
        <p:spPr>
          <a:xfrm>
            <a:off x="13697046" y="6198794"/>
            <a:ext cx="4191000" cy="3886200"/>
          </a:xfrm>
          <a:prstGeom prst="horizontalScroll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Final Models are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Google Sans"/>
              </a:rPr>
              <a:t>Lazy classifier.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Google Sans"/>
              </a:rPr>
              <a:t>EfficientNetB0.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Google Sans"/>
              </a:rPr>
              <a:t>EfficientNetB3.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Google Sans"/>
              </a:rPr>
              <a:t>DenseNet201.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Google Sans"/>
              </a:rPr>
              <a:t>InciptionNetV3.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Google Sans"/>
              </a:rPr>
              <a:t>ResNet50.</a:t>
            </a:r>
          </a:p>
        </p:txBody>
      </p:sp>
    </p:spTree>
    <p:extLst>
      <p:ext uri="{BB962C8B-B14F-4D97-AF65-F5344CB8AC3E}">
        <p14:creationId xmlns:p14="http://schemas.microsoft.com/office/powerpoint/2010/main" val="308994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0" grpId="1" animBg="1"/>
      <p:bldP spid="12" grpId="0" animBg="1"/>
      <p:bldP spid="13" grpId="0" animBg="1"/>
      <p:bldP spid="13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2383</TotalTime>
  <Words>1416</Words>
  <Application>Microsoft Office PowerPoint</Application>
  <PresentationFormat>Custom</PresentationFormat>
  <Paragraphs>348</Paragraphs>
  <Slides>32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Cambria</vt:lpstr>
      <vt:lpstr>Montserrat Classic Bold</vt:lpstr>
      <vt:lpstr>Arial</vt:lpstr>
      <vt:lpstr>Cocomat Pro Heavy</vt:lpstr>
      <vt:lpstr>Google Sans</vt:lpstr>
      <vt:lpstr>Arial</vt:lpstr>
      <vt:lpstr>Calibri</vt:lpstr>
      <vt:lpstr>Arial Narrow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Mosaad</dc:creator>
  <cp:lastModifiedBy>Mohamed Mosaad</cp:lastModifiedBy>
  <cp:revision>44</cp:revision>
  <dcterms:created xsi:type="dcterms:W3CDTF">2006-08-16T00:00:00Z</dcterms:created>
  <dcterms:modified xsi:type="dcterms:W3CDTF">2023-07-13T23:26:42Z</dcterms:modified>
  <dc:identifier>DAFa41bY5DQ</dc:identifier>
</cp:coreProperties>
</file>